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93" r:id="rId2"/>
    <p:sldId id="257" r:id="rId3"/>
    <p:sldId id="258" r:id="rId4"/>
    <p:sldId id="259" r:id="rId5"/>
    <p:sldId id="260" r:id="rId6"/>
    <p:sldId id="261" r:id="rId7"/>
    <p:sldId id="262" r:id="rId8"/>
    <p:sldId id="281" r:id="rId9"/>
    <p:sldId id="263" r:id="rId10"/>
    <p:sldId id="322" r:id="rId11"/>
    <p:sldId id="328" r:id="rId12"/>
    <p:sldId id="320" r:id="rId13"/>
    <p:sldId id="331" r:id="rId14"/>
    <p:sldId id="319" r:id="rId15"/>
    <p:sldId id="302" r:id="rId16"/>
    <p:sldId id="329" r:id="rId17"/>
    <p:sldId id="330" r:id="rId18"/>
    <p:sldId id="323" r:id="rId19"/>
    <p:sldId id="325" r:id="rId20"/>
    <p:sldId id="324" r:id="rId21"/>
    <p:sldId id="326" r:id="rId22"/>
    <p:sldId id="327" r:id="rId23"/>
    <p:sldId id="332" r:id="rId24"/>
    <p:sldId id="298" r:id="rId25"/>
    <p:sldId id="279" r:id="rId26"/>
    <p:sldId id="295" r:id="rId27"/>
    <p:sldId id="277" r:id="rId28"/>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008000"/>
    <a:srgbClr val="F5FF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22" autoAdjust="0"/>
    <p:restoredTop sz="93508" autoAdjust="0"/>
  </p:normalViewPr>
  <p:slideViewPr>
    <p:cSldViewPr>
      <p:cViewPr varScale="1">
        <p:scale>
          <a:sx n="54" d="100"/>
          <a:sy n="54" d="100"/>
        </p:scale>
        <p:origin x="326"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E9F5D4BB-9ECA-42C7-B4CE-ADCA2A30B035}" type="datetimeFigureOut">
              <a:rPr lang="en-US" smtClean="0"/>
              <a:t>8/21/2025</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0AE53A5B-646E-47CE-B19E-DB7572015D5C}" type="slidenum">
              <a:rPr lang="en-US" smtClean="0"/>
              <a:t>‹#›</a:t>
            </a:fld>
            <a:endParaRPr lang="en-US"/>
          </a:p>
        </p:txBody>
      </p:sp>
    </p:spTree>
    <p:extLst>
      <p:ext uri="{BB962C8B-B14F-4D97-AF65-F5344CB8AC3E}">
        <p14:creationId xmlns:p14="http://schemas.microsoft.com/office/powerpoint/2010/main" val="2760460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E53A5B-646E-47CE-B19E-DB7572015D5C}" type="slidenum">
              <a:rPr lang="en-US" smtClean="0"/>
              <a:t>1</a:t>
            </a:fld>
            <a:endParaRPr lang="en-US"/>
          </a:p>
        </p:txBody>
      </p:sp>
    </p:spTree>
    <p:extLst>
      <p:ext uri="{BB962C8B-B14F-4D97-AF65-F5344CB8AC3E}">
        <p14:creationId xmlns:p14="http://schemas.microsoft.com/office/powerpoint/2010/main" val="332026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E53A5B-646E-47CE-B19E-DB7572015D5C}" type="slidenum">
              <a:rPr lang="en-US" smtClean="0"/>
              <a:t>3</a:t>
            </a:fld>
            <a:endParaRPr lang="en-US"/>
          </a:p>
        </p:txBody>
      </p:sp>
    </p:spTree>
    <p:extLst>
      <p:ext uri="{BB962C8B-B14F-4D97-AF65-F5344CB8AC3E}">
        <p14:creationId xmlns:p14="http://schemas.microsoft.com/office/powerpoint/2010/main" val="165619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E53A5B-646E-47CE-B19E-DB7572015D5C}" type="slidenum">
              <a:rPr lang="en-US" smtClean="0"/>
              <a:t>22</a:t>
            </a:fld>
            <a:endParaRPr lang="en-US"/>
          </a:p>
        </p:txBody>
      </p:sp>
    </p:spTree>
    <p:extLst>
      <p:ext uri="{BB962C8B-B14F-4D97-AF65-F5344CB8AC3E}">
        <p14:creationId xmlns:p14="http://schemas.microsoft.com/office/powerpoint/2010/main" val="1911185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E53A5B-646E-47CE-B19E-DB7572015D5C}" type="slidenum">
              <a:rPr lang="en-US" smtClean="0"/>
              <a:t>23</a:t>
            </a:fld>
            <a:endParaRPr lang="en-US"/>
          </a:p>
        </p:txBody>
      </p:sp>
    </p:spTree>
    <p:extLst>
      <p:ext uri="{BB962C8B-B14F-4D97-AF65-F5344CB8AC3E}">
        <p14:creationId xmlns:p14="http://schemas.microsoft.com/office/powerpoint/2010/main" val="49626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E53A5B-646E-47CE-B19E-DB7572015D5C}" type="slidenum">
              <a:rPr lang="en-US" smtClean="0"/>
              <a:t>24</a:t>
            </a:fld>
            <a:endParaRPr lang="en-US"/>
          </a:p>
        </p:txBody>
      </p:sp>
    </p:spTree>
    <p:extLst>
      <p:ext uri="{BB962C8B-B14F-4D97-AF65-F5344CB8AC3E}">
        <p14:creationId xmlns:p14="http://schemas.microsoft.com/office/powerpoint/2010/main" val="913718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5400" b="1" i="0">
                <a:solidFill>
                  <a:srgbClr val="001F5F"/>
                </a:solidFill>
                <a:latin typeface="Cambria"/>
                <a:cs typeface="Cambri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800"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B4E0516-CA8D-4D0B-85B9-1F49B4C0883A}" type="datetime1">
              <a:rPr lang="en-US" smtClean="0"/>
              <a:t>8/21/2025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001F5F"/>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9DAD2CC-37D5-4EB2-BE44-61EA8BB88BB1}" type="datetime1">
              <a:rPr lang="en-US" smtClean="0"/>
              <a:t>8/21/2025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001F5F"/>
                </a:solidFill>
                <a:latin typeface="Cambria"/>
                <a:cs typeface="Cambri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3DC10225-D6E2-46D4-A437-1B0246FC9114}" type="datetime1">
              <a:rPr lang="en-US" smtClean="0"/>
              <a:t>8/21/2025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001F5F"/>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BB6C1BB-009A-4E0E-8E51-1C0B49872B18}" type="datetime1">
              <a:rPr lang="en-US" smtClean="0"/>
              <a:t>8/21/2025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7FB997E-89F9-4244-B70D-A4D2D54EE021}" type="datetime1">
              <a:rPr lang="en-US" smtClean="0"/>
              <a:t>8/21/2025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5FFFC"/>
          </a:solidFill>
        </p:spPr>
        <p:txBody>
          <a:bodyPr wrap="square" lIns="0" tIns="0" rIns="0" bIns="0" rtlCol="0"/>
          <a:lstStyle/>
          <a:p>
            <a:endParaRPr/>
          </a:p>
        </p:txBody>
      </p:sp>
      <p:sp>
        <p:nvSpPr>
          <p:cNvPr id="2" name="Holder 2"/>
          <p:cNvSpPr>
            <a:spLocks noGrp="1"/>
          </p:cNvSpPr>
          <p:nvPr>
            <p:ph type="title"/>
          </p:nvPr>
        </p:nvSpPr>
        <p:spPr>
          <a:xfrm>
            <a:off x="561848" y="421893"/>
            <a:ext cx="17164303" cy="848360"/>
          </a:xfrm>
          <a:prstGeom prst="rect">
            <a:avLst/>
          </a:prstGeom>
        </p:spPr>
        <p:txBody>
          <a:bodyPr wrap="square" lIns="0" tIns="0" rIns="0" bIns="0">
            <a:spAutoFit/>
          </a:bodyPr>
          <a:lstStyle>
            <a:lvl1pPr>
              <a:defRPr sz="5400" b="1" i="0">
                <a:solidFill>
                  <a:srgbClr val="001F5F"/>
                </a:solidFill>
                <a:latin typeface="Cambria"/>
                <a:cs typeface="Cambria"/>
              </a:defRPr>
            </a:lvl1pPr>
          </a:lstStyle>
          <a:p>
            <a:endParaRPr/>
          </a:p>
        </p:txBody>
      </p:sp>
      <p:sp>
        <p:nvSpPr>
          <p:cNvPr id="3" name="Holder 3"/>
          <p:cNvSpPr>
            <a:spLocks noGrp="1"/>
          </p:cNvSpPr>
          <p:nvPr>
            <p:ph type="body" idx="1"/>
          </p:nvPr>
        </p:nvSpPr>
        <p:spPr>
          <a:xfrm>
            <a:off x="1297939" y="2374314"/>
            <a:ext cx="7963534" cy="5833745"/>
          </a:xfrm>
          <a:prstGeom prst="rect">
            <a:avLst/>
          </a:prstGeom>
        </p:spPr>
        <p:txBody>
          <a:bodyPr wrap="square" lIns="0" tIns="0" rIns="0" bIns="0">
            <a:spAutoFit/>
          </a:bodyPr>
          <a:lstStyle>
            <a:lvl1pPr>
              <a:defRPr sz="2800" b="0" i="0">
                <a:solidFill>
                  <a:schemeClr val="tx1"/>
                </a:solidFill>
                <a:latin typeface="Cambria"/>
                <a:cs typeface="Cambri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9E4167E2-3284-438D-8321-95E56FD0137B}" type="datetime1">
              <a:rPr lang="en-US" smtClean="0"/>
              <a:t>8/21/2025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7709"/>
            <a:ext cx="18288000" cy="6972300"/>
            <a:chOff x="0" y="0"/>
            <a:chExt cx="18288000" cy="6972300"/>
          </a:xfrm>
        </p:grpSpPr>
        <p:pic>
          <p:nvPicPr>
            <p:cNvPr id="3" name="object 3"/>
            <p:cNvPicPr/>
            <p:nvPr/>
          </p:nvPicPr>
          <p:blipFill>
            <a:blip r:embed="rId3" cstate="print"/>
            <a:stretch>
              <a:fillRect/>
            </a:stretch>
          </p:blipFill>
          <p:spPr>
            <a:xfrm>
              <a:off x="0" y="0"/>
              <a:ext cx="15201899" cy="2877311"/>
            </a:xfrm>
            <a:prstGeom prst="rect">
              <a:avLst/>
            </a:prstGeom>
          </p:spPr>
        </p:pic>
        <p:pic>
          <p:nvPicPr>
            <p:cNvPr id="4" name="object 4"/>
            <p:cNvPicPr/>
            <p:nvPr/>
          </p:nvPicPr>
          <p:blipFill>
            <a:blip r:embed="rId4" cstate="print"/>
            <a:stretch>
              <a:fillRect/>
            </a:stretch>
          </p:blipFill>
          <p:spPr>
            <a:xfrm>
              <a:off x="13670280" y="0"/>
              <a:ext cx="4617719" cy="6972300"/>
            </a:xfrm>
            <a:prstGeom prst="rect">
              <a:avLst/>
            </a:prstGeom>
          </p:spPr>
        </p:pic>
      </p:grpSp>
      <p:pic>
        <p:nvPicPr>
          <p:cNvPr id="5" name="object 5"/>
          <p:cNvPicPr/>
          <p:nvPr/>
        </p:nvPicPr>
        <p:blipFill>
          <a:blip r:embed="rId5" cstate="print"/>
          <a:stretch>
            <a:fillRect/>
          </a:stretch>
        </p:blipFill>
        <p:spPr>
          <a:xfrm>
            <a:off x="1415796" y="8029956"/>
            <a:ext cx="789431" cy="790956"/>
          </a:xfrm>
          <a:prstGeom prst="rect">
            <a:avLst/>
          </a:prstGeom>
        </p:spPr>
      </p:pic>
      <p:pic>
        <p:nvPicPr>
          <p:cNvPr id="6" name="object 6"/>
          <p:cNvPicPr/>
          <p:nvPr/>
        </p:nvPicPr>
        <p:blipFill>
          <a:blip r:embed="rId6" cstate="print"/>
          <a:stretch>
            <a:fillRect/>
          </a:stretch>
        </p:blipFill>
        <p:spPr>
          <a:xfrm>
            <a:off x="11038587" y="8168639"/>
            <a:ext cx="1024127" cy="1024127"/>
          </a:xfrm>
          <a:prstGeom prst="rect">
            <a:avLst/>
          </a:prstGeom>
        </p:spPr>
      </p:pic>
      <p:pic>
        <p:nvPicPr>
          <p:cNvPr id="7" name="object 7"/>
          <p:cNvPicPr/>
          <p:nvPr/>
        </p:nvPicPr>
        <p:blipFill>
          <a:blip r:embed="rId7" cstate="print"/>
          <a:stretch>
            <a:fillRect/>
          </a:stretch>
        </p:blipFill>
        <p:spPr>
          <a:xfrm>
            <a:off x="15791053" y="8100058"/>
            <a:ext cx="2354580" cy="1161288"/>
          </a:xfrm>
          <a:prstGeom prst="rect">
            <a:avLst/>
          </a:prstGeom>
        </p:spPr>
      </p:pic>
      <p:grpSp>
        <p:nvGrpSpPr>
          <p:cNvPr id="16" name="object 16"/>
          <p:cNvGrpSpPr/>
          <p:nvPr/>
        </p:nvGrpSpPr>
        <p:grpSpPr>
          <a:xfrm>
            <a:off x="12192000" y="8203436"/>
            <a:ext cx="3873753" cy="658368"/>
            <a:chOff x="12212066" y="8749283"/>
            <a:chExt cx="3873753" cy="658368"/>
          </a:xfrm>
        </p:grpSpPr>
        <p:pic>
          <p:nvPicPr>
            <p:cNvPr id="17" name="object 17"/>
            <p:cNvPicPr/>
            <p:nvPr/>
          </p:nvPicPr>
          <p:blipFill>
            <a:blip r:embed="rId8" cstate="print"/>
            <a:stretch>
              <a:fillRect/>
            </a:stretch>
          </p:blipFill>
          <p:spPr>
            <a:xfrm>
              <a:off x="12212066" y="8749283"/>
              <a:ext cx="3873753" cy="329184"/>
            </a:xfrm>
            <a:prstGeom prst="rect">
              <a:avLst/>
            </a:prstGeom>
          </p:spPr>
        </p:pic>
        <p:pic>
          <p:nvPicPr>
            <p:cNvPr id="18" name="object 18"/>
            <p:cNvPicPr/>
            <p:nvPr/>
          </p:nvPicPr>
          <p:blipFill>
            <a:blip r:embed="rId9" cstate="print"/>
            <a:stretch>
              <a:fillRect/>
            </a:stretch>
          </p:blipFill>
          <p:spPr>
            <a:xfrm>
              <a:off x="12510770" y="9078467"/>
              <a:ext cx="3273806" cy="329184"/>
            </a:xfrm>
            <a:prstGeom prst="rect">
              <a:avLst/>
            </a:prstGeom>
          </p:spPr>
        </p:pic>
      </p:grpSp>
      <p:sp>
        <p:nvSpPr>
          <p:cNvPr id="20" name="TextBox 19"/>
          <p:cNvSpPr txBox="1"/>
          <p:nvPr/>
        </p:nvSpPr>
        <p:spPr>
          <a:xfrm>
            <a:off x="228600" y="3143196"/>
            <a:ext cx="12880432" cy="3785652"/>
          </a:xfrm>
          <a:prstGeom prst="rect">
            <a:avLst/>
          </a:prstGeom>
          <a:noFill/>
        </p:spPr>
        <p:txBody>
          <a:bodyPr wrap="square" rtlCol="0">
            <a:spAutoFit/>
          </a:bodyPr>
          <a:lstStyle/>
          <a:p>
            <a:pPr algn="ctr"/>
            <a:r>
              <a:rPr lang="en-US" sz="6000" b="1" i="0" u="none" strike="noStrike" cap="none" dirty="0">
                <a:solidFill>
                  <a:schemeClr val="tx1"/>
                </a:solidFill>
                <a:latin typeface="Cambria" panose="02040503050406030204" pitchFamily="18" charset="0"/>
                <a:ea typeface="Cambria" panose="02040503050406030204" pitchFamily="18" charset="0"/>
                <a:cs typeface="Corbel"/>
                <a:sym typeface="Corbel"/>
              </a:rPr>
              <a:t>SPATIAL-TEMPORAL DEEP LEARNING MODEL FOR PREDICTING PARTICULATE MATTER 2.5 (PM2.5) IN SRI LANKAN URBAN CITIES </a:t>
            </a:r>
            <a:endParaRPr lang="en-US" sz="6000" dirty="0">
              <a:solidFill>
                <a:schemeClr val="tx1"/>
              </a:solidFill>
              <a:latin typeface="Cambria" panose="02040503050406030204" pitchFamily="18" charset="0"/>
              <a:ea typeface="Cambria" panose="02040503050406030204" pitchFamily="18" charset="0"/>
            </a:endParaRPr>
          </a:p>
        </p:txBody>
      </p:sp>
      <p:sp>
        <p:nvSpPr>
          <p:cNvPr id="21" name="TextBox 20"/>
          <p:cNvSpPr txBox="1"/>
          <p:nvPr/>
        </p:nvSpPr>
        <p:spPr>
          <a:xfrm>
            <a:off x="5373416" y="7205124"/>
            <a:ext cx="2590800" cy="707886"/>
          </a:xfrm>
          <a:prstGeom prst="rect">
            <a:avLst/>
          </a:prstGeom>
          <a:noFill/>
        </p:spPr>
        <p:txBody>
          <a:bodyPr wrap="square" rtlCol="0">
            <a:spAutoFit/>
          </a:bodyPr>
          <a:lstStyle/>
          <a:p>
            <a:r>
              <a:rPr lang="en-US" sz="4000" b="1" dirty="0">
                <a:latin typeface="Cambria" panose="02040503050406030204" pitchFamily="18" charset="0"/>
                <a:ea typeface="Cambria" panose="02040503050406030204" pitchFamily="18" charset="0"/>
              </a:rPr>
              <a:t>GROUP 10</a:t>
            </a:r>
          </a:p>
        </p:txBody>
      </p:sp>
      <p:sp>
        <p:nvSpPr>
          <p:cNvPr id="8" name="TextBox 7"/>
          <p:cNvSpPr txBox="1"/>
          <p:nvPr/>
        </p:nvSpPr>
        <p:spPr>
          <a:xfrm>
            <a:off x="13270357" y="8861804"/>
            <a:ext cx="1714499" cy="369332"/>
          </a:xfrm>
          <a:prstGeom prst="rect">
            <a:avLst/>
          </a:prstGeom>
          <a:noFill/>
        </p:spPr>
        <p:txBody>
          <a:bodyPr wrap="square" rtlCol="0">
            <a:spAutoFit/>
          </a:bodyPr>
          <a:lstStyle/>
          <a:p>
            <a:r>
              <a:rPr lang="en-US" dirty="0">
                <a:latin typeface="Arial Black" panose="020B0A04020102020204" pitchFamily="34" charset="0"/>
              </a:rPr>
              <a:t>17/06/2025</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6"/>
          <p:cNvGrpSpPr/>
          <p:nvPr/>
        </p:nvGrpSpPr>
        <p:grpSpPr>
          <a:xfrm>
            <a:off x="0" y="25400"/>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10</a:t>
            </a:fld>
            <a:endParaRPr lang="en-US" b="1" dirty="0">
              <a:solidFill>
                <a:schemeClr val="tx1"/>
              </a:solidFill>
              <a:latin typeface="Cambria" panose="02040503050406030204" pitchFamily="18" charset="0"/>
              <a:ea typeface="Cambria" panose="02040503050406030204" pitchFamily="18" charset="0"/>
            </a:endParaRPr>
          </a:p>
        </p:txBody>
      </p:sp>
      <p:sp>
        <p:nvSpPr>
          <p:cNvPr id="10" name="object 3"/>
          <p:cNvSpPr txBox="1">
            <a:spLocks noGrp="1"/>
          </p:cNvSpPr>
          <p:nvPr>
            <p:ph type="title"/>
          </p:nvPr>
        </p:nvSpPr>
        <p:spPr>
          <a:xfrm>
            <a:off x="3505200" y="501787"/>
            <a:ext cx="12725400" cy="689932"/>
          </a:xfrm>
          <a:prstGeom prst="rect">
            <a:avLst/>
          </a:prstGeom>
        </p:spPr>
        <p:txBody>
          <a:bodyPr vert="horz" wrap="square" lIns="0" tIns="12700" rIns="0" bIns="0" rtlCol="0">
            <a:spAutoFit/>
          </a:bodyPr>
          <a:lstStyle/>
          <a:p>
            <a:pPr marL="12700" algn="l">
              <a:lnSpc>
                <a:spcPct val="100000"/>
              </a:lnSpc>
              <a:spcBef>
                <a:spcPts val="100"/>
              </a:spcBef>
            </a:pPr>
            <a:r>
              <a:rPr lang="en-US" sz="4400" spc="295" dirty="0"/>
              <a:t>WORKS UP TO </a:t>
            </a:r>
            <a:r>
              <a:rPr lang="en-US" sz="4400" spc="295" dirty="0" smtClean="0"/>
              <a:t>MID </a:t>
            </a:r>
            <a:r>
              <a:rPr lang="en-US" sz="4400" spc="295" dirty="0"/>
              <a:t>SEMESTER</a:t>
            </a:r>
            <a:endParaRPr lang="en-US" sz="4400" spc="190" dirty="0"/>
          </a:p>
        </p:txBody>
      </p:sp>
      <p:sp>
        <p:nvSpPr>
          <p:cNvPr id="11" name="object 4"/>
          <p:cNvSpPr txBox="1">
            <a:spLocks noGrp="1"/>
          </p:cNvSpPr>
          <p:nvPr>
            <p:ph type="body" idx="1"/>
          </p:nvPr>
        </p:nvSpPr>
        <p:spPr>
          <a:xfrm>
            <a:off x="3505200" y="1405993"/>
            <a:ext cx="13480516" cy="9782806"/>
          </a:xfrm>
          <a:prstGeom prst="rect">
            <a:avLst/>
          </a:prstGeom>
        </p:spPr>
        <p:txBody>
          <a:bodyPr vert="horz" wrap="square" lIns="0" tIns="142875" rIns="0" bIns="0" rtlCol="0">
            <a:spAutoFit/>
          </a:bodyPr>
          <a:lstStyle/>
          <a:p>
            <a:pPr marL="12700">
              <a:lnSpc>
                <a:spcPct val="100000"/>
              </a:lnSpc>
              <a:spcBef>
                <a:spcPts val="1125"/>
              </a:spcBef>
            </a:pPr>
            <a:endParaRPr lang="en-US" spc="180" dirty="0"/>
          </a:p>
          <a:p>
            <a:pPr marL="298450" indent="-285750">
              <a:spcBef>
                <a:spcPts val="1025"/>
              </a:spcBef>
              <a:buSzPct val="96428"/>
              <a:buFont typeface="Wingdings"/>
              <a:buChar char=""/>
              <a:tabLst>
                <a:tab pos="298450" algn="l"/>
              </a:tabLst>
            </a:pPr>
            <a:r>
              <a:rPr lang="en-US" spc="85" dirty="0"/>
              <a:t>Got temporal</a:t>
            </a:r>
            <a:r>
              <a:rPr spc="185" dirty="0"/>
              <a:t> </a:t>
            </a:r>
            <a:r>
              <a:rPr spc="135" dirty="0"/>
              <a:t>data</a:t>
            </a:r>
            <a:r>
              <a:rPr spc="185" dirty="0"/>
              <a:t> </a:t>
            </a:r>
            <a:r>
              <a:rPr spc="55" dirty="0"/>
              <a:t>from</a:t>
            </a:r>
            <a:r>
              <a:rPr lang="en-US" spc="175" dirty="0"/>
              <a:t> 18 air quality monitoring stations in Sri Lanka</a:t>
            </a:r>
            <a:endParaRPr spc="114" dirty="0"/>
          </a:p>
          <a:p>
            <a:pPr marL="298450" indent="-285750">
              <a:spcBef>
                <a:spcPts val="1680"/>
              </a:spcBef>
              <a:buSzPct val="96428"/>
              <a:buFont typeface="Wingdings"/>
              <a:buChar char=""/>
              <a:tabLst>
                <a:tab pos="298450" algn="l"/>
              </a:tabLst>
            </a:pPr>
            <a:r>
              <a:rPr spc="60" dirty="0"/>
              <a:t>Preprocess</a:t>
            </a:r>
            <a:r>
              <a:rPr spc="170" dirty="0"/>
              <a:t> </a:t>
            </a:r>
            <a:r>
              <a:rPr spc="105" dirty="0"/>
              <a:t>the</a:t>
            </a:r>
            <a:r>
              <a:rPr spc="180" dirty="0"/>
              <a:t> </a:t>
            </a:r>
            <a:r>
              <a:rPr spc="135" dirty="0" smtClean="0"/>
              <a:t>data</a:t>
            </a:r>
            <a:endParaRPr lang="en-US" spc="70" dirty="0"/>
          </a:p>
          <a:p>
            <a:pPr marL="755650" lvl="1" indent="-285750">
              <a:spcBef>
                <a:spcPts val="1680"/>
              </a:spcBef>
              <a:buSzPct val="96428"/>
              <a:buFont typeface="Wingdings" panose="05000000000000000000" pitchFamily="2" charset="2"/>
              <a:buChar char="q"/>
              <a:tabLst>
                <a:tab pos="298450" algn="l"/>
              </a:tabLst>
            </a:pPr>
            <a:r>
              <a:rPr lang="en-US" spc="70" dirty="0">
                <a:latin typeface="Cambria" panose="02040503050406030204" pitchFamily="18" charset="0"/>
                <a:ea typeface="Cambria" panose="02040503050406030204" pitchFamily="18" charset="0"/>
              </a:rPr>
              <a:t>Remove Outliers</a:t>
            </a:r>
          </a:p>
          <a:p>
            <a:pPr marL="755650" lvl="1" indent="-285750">
              <a:spcBef>
                <a:spcPts val="1680"/>
              </a:spcBef>
              <a:buSzPct val="96428"/>
              <a:buFont typeface="Wingdings" panose="05000000000000000000" pitchFamily="2" charset="2"/>
              <a:buChar char="q"/>
              <a:tabLst>
                <a:tab pos="298450" algn="l"/>
              </a:tabLst>
            </a:pPr>
            <a:r>
              <a:rPr lang="en-US" spc="70" dirty="0">
                <a:latin typeface="Cambria" panose="02040503050406030204" pitchFamily="18" charset="0"/>
                <a:ea typeface="Cambria" panose="02040503050406030204" pitchFamily="18" charset="0"/>
              </a:rPr>
              <a:t>Missing values Treatment</a:t>
            </a:r>
          </a:p>
          <a:p>
            <a:pPr marL="298450" indent="-285750">
              <a:spcBef>
                <a:spcPts val="1680"/>
              </a:spcBef>
              <a:buSzPct val="96428"/>
              <a:buFont typeface="Wingdings"/>
              <a:buChar char=""/>
              <a:tabLst>
                <a:tab pos="298450" algn="l"/>
              </a:tabLst>
            </a:pPr>
            <a:r>
              <a:rPr lang="en-US" spc="70" dirty="0"/>
              <a:t>Clustered the stations</a:t>
            </a:r>
            <a:endParaRPr lang="en-US" spc="60" dirty="0"/>
          </a:p>
          <a:p>
            <a:pPr marL="298450" indent="-285750">
              <a:spcBef>
                <a:spcPts val="1680"/>
              </a:spcBef>
              <a:buSzPct val="96428"/>
              <a:buFont typeface="Wingdings"/>
              <a:buChar char=""/>
              <a:tabLst>
                <a:tab pos="298450" algn="l"/>
              </a:tabLst>
            </a:pPr>
            <a:r>
              <a:rPr lang="en-US" spc="130" dirty="0"/>
              <a:t>Selected and Developed </a:t>
            </a:r>
            <a:r>
              <a:rPr lang="en-US" spc="45" dirty="0"/>
              <a:t>models for temporal prediction</a:t>
            </a:r>
          </a:p>
          <a:p>
            <a:pPr marL="755650" lvl="1" indent="-285750">
              <a:spcBef>
                <a:spcPts val="1680"/>
              </a:spcBef>
              <a:buSzPct val="96428"/>
              <a:buFont typeface="Wingdings" panose="05000000000000000000" pitchFamily="2" charset="2"/>
              <a:buChar char="q"/>
              <a:tabLst>
                <a:tab pos="298450" algn="l"/>
              </a:tabLst>
            </a:pPr>
            <a:r>
              <a:rPr lang="en-US" spc="45" dirty="0">
                <a:latin typeface="Cambria" panose="02040503050406030204" pitchFamily="18" charset="0"/>
                <a:ea typeface="Cambria" panose="02040503050406030204" pitchFamily="18" charset="0"/>
              </a:rPr>
              <a:t>ARIMA</a:t>
            </a:r>
          </a:p>
          <a:p>
            <a:pPr marL="755650" lvl="1" indent="-285750">
              <a:spcBef>
                <a:spcPts val="1680"/>
              </a:spcBef>
              <a:buSzPct val="96428"/>
              <a:buFont typeface="Wingdings" panose="05000000000000000000" pitchFamily="2" charset="2"/>
              <a:buChar char="q"/>
              <a:tabLst>
                <a:tab pos="298450" algn="l"/>
              </a:tabLst>
            </a:pPr>
            <a:r>
              <a:rPr lang="en-US" spc="45" dirty="0">
                <a:latin typeface="Cambria" panose="02040503050406030204" pitchFamily="18" charset="0"/>
                <a:ea typeface="Cambria" panose="02040503050406030204" pitchFamily="18" charset="0"/>
              </a:rPr>
              <a:t>SARIMA</a:t>
            </a:r>
          </a:p>
          <a:p>
            <a:pPr marL="755650" lvl="1" indent="-285750">
              <a:spcBef>
                <a:spcPts val="1680"/>
              </a:spcBef>
              <a:buSzPct val="96428"/>
              <a:buFont typeface="Wingdings" panose="05000000000000000000" pitchFamily="2" charset="2"/>
              <a:buChar char="q"/>
              <a:tabLst>
                <a:tab pos="298450" algn="l"/>
              </a:tabLst>
            </a:pPr>
            <a:r>
              <a:rPr lang="en-US" spc="45" dirty="0">
                <a:latin typeface="Cambria" panose="02040503050406030204" pitchFamily="18" charset="0"/>
                <a:ea typeface="Cambria" panose="02040503050406030204" pitchFamily="18" charset="0"/>
              </a:rPr>
              <a:t>LSTM</a:t>
            </a:r>
          </a:p>
          <a:p>
            <a:pPr marL="755650" lvl="1" indent="-285750">
              <a:spcBef>
                <a:spcPts val="1680"/>
              </a:spcBef>
              <a:buSzPct val="96428"/>
              <a:buFont typeface="Wingdings" panose="05000000000000000000" pitchFamily="2" charset="2"/>
              <a:buChar char="q"/>
              <a:tabLst>
                <a:tab pos="298450" algn="l"/>
              </a:tabLst>
            </a:pPr>
            <a:r>
              <a:rPr lang="en-US" spc="45" dirty="0">
                <a:latin typeface="Cambria" panose="02040503050406030204" pitchFamily="18" charset="0"/>
                <a:ea typeface="Cambria" panose="02040503050406030204" pitchFamily="18" charset="0"/>
              </a:rPr>
              <a:t>GRU</a:t>
            </a:r>
          </a:p>
          <a:p>
            <a:pPr marL="755650" lvl="1" indent="-285750">
              <a:spcBef>
                <a:spcPts val="1680"/>
              </a:spcBef>
              <a:buSzPct val="96428"/>
              <a:buFont typeface="Wingdings" panose="05000000000000000000" pitchFamily="2" charset="2"/>
              <a:buChar char="q"/>
              <a:tabLst>
                <a:tab pos="298450" algn="l"/>
              </a:tabLst>
            </a:pPr>
            <a:r>
              <a:rPr lang="en-US" spc="45" dirty="0" err="1">
                <a:latin typeface="Cambria" panose="02040503050406030204" pitchFamily="18" charset="0"/>
                <a:ea typeface="Cambria" panose="02040503050406030204" pitchFamily="18" charset="0"/>
              </a:rPr>
              <a:t>BiLSTM</a:t>
            </a:r>
            <a:endParaRPr lang="en-US" spc="45" dirty="0">
              <a:latin typeface="Cambria" panose="02040503050406030204" pitchFamily="18" charset="0"/>
              <a:ea typeface="Cambria" panose="02040503050406030204" pitchFamily="18" charset="0"/>
            </a:endParaRPr>
          </a:p>
          <a:p>
            <a:pPr marL="298450" indent="-285750">
              <a:spcBef>
                <a:spcPts val="1680"/>
              </a:spcBef>
              <a:buSzPct val="96428"/>
              <a:buFont typeface="Wingdings"/>
              <a:buChar char=""/>
              <a:tabLst>
                <a:tab pos="298450" algn="l"/>
              </a:tabLst>
            </a:pPr>
            <a:r>
              <a:rPr lang="en-US" spc="155" dirty="0"/>
              <a:t>Evaluated</a:t>
            </a:r>
            <a:r>
              <a:rPr lang="en-US" spc="200" dirty="0"/>
              <a:t> </a:t>
            </a:r>
            <a:r>
              <a:rPr lang="en-US" spc="100" dirty="0"/>
              <a:t>the</a:t>
            </a:r>
            <a:r>
              <a:rPr lang="en-US" spc="170" dirty="0"/>
              <a:t> </a:t>
            </a:r>
            <a:r>
              <a:rPr lang="en-US" spc="60" dirty="0"/>
              <a:t>performance</a:t>
            </a:r>
            <a:r>
              <a:rPr lang="en-US" spc="185" dirty="0"/>
              <a:t> </a:t>
            </a:r>
            <a:r>
              <a:rPr lang="en-US" dirty="0"/>
              <a:t>and compared the</a:t>
            </a:r>
            <a:r>
              <a:rPr lang="en-US" spc="170" dirty="0"/>
              <a:t> </a:t>
            </a:r>
            <a:r>
              <a:rPr lang="en-US" spc="40" dirty="0"/>
              <a:t>models</a:t>
            </a:r>
          </a:p>
          <a:p>
            <a:pPr marL="298450" indent="-285750">
              <a:spcBef>
                <a:spcPts val="1680"/>
              </a:spcBef>
              <a:buSzPct val="96428"/>
              <a:buFont typeface="Wingdings"/>
              <a:buChar char=""/>
              <a:tabLst>
                <a:tab pos="298450" algn="l"/>
              </a:tabLst>
            </a:pPr>
            <a:endParaRPr lang="en-US" spc="60" dirty="0"/>
          </a:p>
          <a:p>
            <a:pPr marL="469900" indent="-457200">
              <a:lnSpc>
                <a:spcPct val="150000"/>
              </a:lnSpc>
              <a:buFont typeface="Wingdings" panose="05000000000000000000" pitchFamily="2" charset="2"/>
              <a:buChar char="Ø"/>
            </a:pPr>
            <a:endParaRPr lang="en-US" spc="90" dirty="0"/>
          </a:p>
          <a:p>
            <a:pPr marL="469900" indent="-457200">
              <a:lnSpc>
                <a:spcPct val="100000"/>
              </a:lnSpc>
              <a:buFont typeface="Wingdings" panose="05000000000000000000" pitchFamily="2" charset="2"/>
              <a:buChar char="Ø"/>
            </a:pPr>
            <a:endParaRPr lang="en-US" spc="90" dirty="0"/>
          </a:p>
          <a:p>
            <a:pPr marL="12700">
              <a:lnSpc>
                <a:spcPct val="100000"/>
              </a:lnSpc>
            </a:pPr>
            <a:endParaRPr lang="en-US" spc="90" dirty="0"/>
          </a:p>
          <a:p>
            <a:pPr marL="12700">
              <a:lnSpc>
                <a:spcPct val="100000"/>
              </a:lnSpc>
            </a:pPr>
            <a:endParaRPr spc="90" dirty="0"/>
          </a:p>
        </p:txBody>
      </p:sp>
      <p:pic>
        <p:nvPicPr>
          <p:cNvPr id="9" name="Picture 8">
            <a:extLst>
              <a:ext uri="{FF2B5EF4-FFF2-40B4-BE49-F238E27FC236}">
                <a16:creationId xmlns:a16="http://schemas.microsoft.com/office/drawing/2014/main" id="{9D9386FC-28CA-D828-C972-8D4DCDB2E298}"/>
              </a:ext>
            </a:extLst>
          </p:cNvPr>
          <p:cNvPicPr>
            <a:picLocks noChangeAspect="1"/>
          </p:cNvPicPr>
          <p:nvPr/>
        </p:nvPicPr>
        <p:blipFill>
          <a:blip r:embed="rId3"/>
          <a:stretch>
            <a:fillRect/>
          </a:stretch>
        </p:blipFill>
        <p:spPr>
          <a:xfrm>
            <a:off x="13937716" y="2795626"/>
            <a:ext cx="3048000" cy="3657600"/>
          </a:xfrm>
          <a:prstGeom prst="rect">
            <a:avLst/>
          </a:prstGeom>
        </p:spPr>
      </p:pic>
      <p:pic>
        <p:nvPicPr>
          <p:cNvPr id="12" name="Picture 11">
            <a:extLst>
              <a:ext uri="{FF2B5EF4-FFF2-40B4-BE49-F238E27FC236}">
                <a16:creationId xmlns:a16="http://schemas.microsoft.com/office/drawing/2014/main" id="{56966BA4-B23D-25F6-9C9E-F16451AB12D3}"/>
              </a:ext>
            </a:extLst>
          </p:cNvPr>
          <p:cNvPicPr>
            <a:picLocks noChangeAspect="1"/>
          </p:cNvPicPr>
          <p:nvPr/>
        </p:nvPicPr>
        <p:blipFill>
          <a:blip r:embed="rId4"/>
          <a:stretch>
            <a:fillRect/>
          </a:stretch>
        </p:blipFill>
        <p:spPr>
          <a:xfrm>
            <a:off x="13937716" y="6667500"/>
            <a:ext cx="3048000" cy="2808503"/>
          </a:xfrm>
          <a:prstGeom prst="rect">
            <a:avLst/>
          </a:prstGeom>
        </p:spPr>
      </p:pic>
    </p:spTree>
    <p:extLst>
      <p:ext uri="{BB962C8B-B14F-4D97-AF65-F5344CB8AC3E}">
        <p14:creationId xmlns:p14="http://schemas.microsoft.com/office/powerpoint/2010/main" val="4184481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6"/>
          <p:cNvGrpSpPr/>
          <p:nvPr/>
        </p:nvGrpSpPr>
        <p:grpSpPr>
          <a:xfrm>
            <a:off x="0" y="25400"/>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11</a:t>
            </a:fld>
            <a:endParaRPr lang="en-US" b="1" dirty="0">
              <a:solidFill>
                <a:schemeClr val="tx1"/>
              </a:solidFill>
              <a:latin typeface="Cambria" panose="02040503050406030204" pitchFamily="18" charset="0"/>
              <a:ea typeface="Cambria" panose="02040503050406030204" pitchFamily="18" charset="0"/>
            </a:endParaRPr>
          </a:p>
        </p:txBody>
      </p:sp>
      <p:sp>
        <p:nvSpPr>
          <p:cNvPr id="10" name="object 3"/>
          <p:cNvSpPr txBox="1">
            <a:spLocks noGrp="1"/>
          </p:cNvSpPr>
          <p:nvPr>
            <p:ph type="title"/>
          </p:nvPr>
        </p:nvSpPr>
        <p:spPr>
          <a:xfrm>
            <a:off x="3505200" y="800100"/>
            <a:ext cx="12725400" cy="689932"/>
          </a:xfrm>
          <a:prstGeom prst="rect">
            <a:avLst/>
          </a:prstGeom>
        </p:spPr>
        <p:txBody>
          <a:bodyPr vert="horz" wrap="square" lIns="0" tIns="12700" rIns="0" bIns="0" rtlCol="0">
            <a:spAutoFit/>
          </a:bodyPr>
          <a:lstStyle/>
          <a:p>
            <a:pPr marL="12700" algn="l">
              <a:lnSpc>
                <a:spcPct val="100000"/>
              </a:lnSpc>
              <a:spcBef>
                <a:spcPts val="100"/>
              </a:spcBef>
            </a:pPr>
            <a:r>
              <a:rPr lang="en-US" sz="4400" spc="295" dirty="0" smtClean="0"/>
              <a:t>RESULTS COMPARISON</a:t>
            </a:r>
            <a:endParaRPr lang="en-US" sz="4400" spc="190" dirty="0"/>
          </a:p>
        </p:txBody>
      </p:sp>
      <p:graphicFrame>
        <p:nvGraphicFramePr>
          <p:cNvPr id="4" name="Table 3"/>
          <p:cNvGraphicFramePr>
            <a:graphicFrameLocks noGrp="1"/>
          </p:cNvGraphicFramePr>
          <p:nvPr>
            <p:extLst>
              <p:ext uri="{D42A27DB-BD31-4B8C-83A1-F6EECF244321}">
                <p14:modId xmlns:p14="http://schemas.microsoft.com/office/powerpoint/2010/main" val="390814678"/>
              </p:ext>
            </p:extLst>
          </p:nvPr>
        </p:nvGraphicFramePr>
        <p:xfrm>
          <a:off x="4419600" y="2456453"/>
          <a:ext cx="12192000" cy="5851617"/>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585771666"/>
                    </a:ext>
                  </a:extLst>
                </a:gridCol>
                <a:gridCol w="3048000">
                  <a:extLst>
                    <a:ext uri="{9D8B030D-6E8A-4147-A177-3AD203B41FA5}">
                      <a16:colId xmlns:a16="http://schemas.microsoft.com/office/drawing/2014/main" val="2971763264"/>
                    </a:ext>
                  </a:extLst>
                </a:gridCol>
                <a:gridCol w="3048000">
                  <a:extLst>
                    <a:ext uri="{9D8B030D-6E8A-4147-A177-3AD203B41FA5}">
                      <a16:colId xmlns:a16="http://schemas.microsoft.com/office/drawing/2014/main" val="2297183"/>
                    </a:ext>
                  </a:extLst>
                </a:gridCol>
                <a:gridCol w="3048000">
                  <a:extLst>
                    <a:ext uri="{9D8B030D-6E8A-4147-A177-3AD203B41FA5}">
                      <a16:colId xmlns:a16="http://schemas.microsoft.com/office/drawing/2014/main" val="2170147969"/>
                    </a:ext>
                  </a:extLst>
                </a:gridCol>
              </a:tblGrid>
              <a:tr h="859717">
                <a:tc>
                  <a:txBody>
                    <a:bodyPr/>
                    <a:lstStyle/>
                    <a:p>
                      <a:endParaRPr lang="en-US" dirty="0"/>
                    </a:p>
                  </a:txBody>
                  <a:tcPr/>
                </a:tc>
                <a:tc>
                  <a:txBody>
                    <a:bodyPr/>
                    <a:lstStyle/>
                    <a:p>
                      <a:pPr algn="ctr"/>
                      <a:r>
                        <a:rPr lang="en-US" sz="2500" b="1" dirty="0" smtClean="0">
                          <a:solidFill>
                            <a:schemeClr val="tx1"/>
                          </a:solidFill>
                          <a:effectLst/>
                        </a:rPr>
                        <a:t>RMSE</a:t>
                      </a:r>
                      <a:endParaRPr lang="en-US" sz="2500" b="1" dirty="0">
                        <a:solidFill>
                          <a:schemeClr val="tx1"/>
                        </a:solidFill>
                        <a:effectLst/>
                      </a:endParaRPr>
                    </a:p>
                  </a:txBody>
                  <a:tcPr anchor="ctr"/>
                </a:tc>
                <a:tc>
                  <a:txBody>
                    <a:bodyPr/>
                    <a:lstStyle/>
                    <a:p>
                      <a:pPr algn="ctr"/>
                      <a:r>
                        <a:rPr lang="en-US" sz="2500" b="1" dirty="0">
                          <a:solidFill>
                            <a:schemeClr val="tx1"/>
                          </a:solidFill>
                          <a:effectLst/>
                        </a:rPr>
                        <a:t>MAE</a:t>
                      </a:r>
                    </a:p>
                  </a:txBody>
                  <a:tcPr anchor="ctr"/>
                </a:tc>
                <a:tc>
                  <a:txBody>
                    <a:bodyPr/>
                    <a:lstStyle/>
                    <a:p>
                      <a:pPr algn="ctr"/>
                      <a:r>
                        <a:rPr lang="en-US" sz="2500" b="1" dirty="0">
                          <a:solidFill>
                            <a:schemeClr val="tx1"/>
                          </a:solidFill>
                        </a:rPr>
                        <a:t>R²</a:t>
                      </a:r>
                    </a:p>
                  </a:txBody>
                  <a:tcPr anchor="ctr"/>
                </a:tc>
                <a:extLst>
                  <a:ext uri="{0D108BD9-81ED-4DB2-BD59-A6C34878D82A}">
                    <a16:rowId xmlns:a16="http://schemas.microsoft.com/office/drawing/2014/main" val="1495592307"/>
                  </a:ext>
                </a:extLst>
              </a:tr>
              <a:tr h="998380">
                <a:tc>
                  <a:txBody>
                    <a:bodyPr/>
                    <a:lstStyle/>
                    <a:p>
                      <a:pPr algn="ctr"/>
                      <a:r>
                        <a:rPr lang="en-US" sz="3000" b="1" dirty="0"/>
                        <a:t>ARIMA</a:t>
                      </a:r>
                    </a:p>
                  </a:txBody>
                  <a:tcPr anchor="ctr"/>
                </a:tc>
                <a:tc>
                  <a:txBody>
                    <a:bodyPr/>
                    <a:lstStyle/>
                    <a:p>
                      <a:pPr algn="ctr"/>
                      <a:r>
                        <a:rPr lang="en-US" sz="2300" b="1" dirty="0">
                          <a:solidFill>
                            <a:schemeClr val="tx1"/>
                          </a:solidFill>
                        </a:rPr>
                        <a:t>5.044</a:t>
                      </a:r>
                    </a:p>
                  </a:txBody>
                  <a:tcPr anchor="ctr"/>
                </a:tc>
                <a:tc>
                  <a:txBody>
                    <a:bodyPr/>
                    <a:lstStyle/>
                    <a:p>
                      <a:pPr algn="ctr"/>
                      <a:r>
                        <a:rPr lang="en-US" sz="2300" b="1" dirty="0">
                          <a:solidFill>
                            <a:schemeClr val="tx1"/>
                          </a:solidFill>
                        </a:rPr>
                        <a:t>3.607</a:t>
                      </a:r>
                    </a:p>
                  </a:txBody>
                  <a:tcPr anchor="ctr"/>
                </a:tc>
                <a:tc>
                  <a:txBody>
                    <a:bodyPr/>
                    <a:lstStyle/>
                    <a:p>
                      <a:pPr algn="ctr"/>
                      <a:r>
                        <a:rPr lang="en-US" sz="2300" b="1" dirty="0">
                          <a:solidFill>
                            <a:schemeClr val="tx1"/>
                          </a:solidFill>
                        </a:rPr>
                        <a:t>0.011</a:t>
                      </a:r>
                    </a:p>
                  </a:txBody>
                  <a:tcPr anchor="ctr"/>
                </a:tc>
                <a:extLst>
                  <a:ext uri="{0D108BD9-81ED-4DB2-BD59-A6C34878D82A}">
                    <a16:rowId xmlns:a16="http://schemas.microsoft.com/office/drawing/2014/main" val="4087033143"/>
                  </a:ext>
                </a:extLst>
              </a:tr>
              <a:tr h="998380">
                <a:tc>
                  <a:txBody>
                    <a:bodyPr/>
                    <a:lstStyle/>
                    <a:p>
                      <a:pPr algn="ctr"/>
                      <a:r>
                        <a:rPr lang="en-US" sz="3000" b="1" dirty="0"/>
                        <a:t>SARIMA</a:t>
                      </a:r>
                    </a:p>
                  </a:txBody>
                  <a:tcPr anchor="ctr"/>
                </a:tc>
                <a:tc>
                  <a:txBody>
                    <a:bodyPr/>
                    <a:lstStyle/>
                    <a:p>
                      <a:pPr algn="ctr"/>
                      <a:r>
                        <a:rPr lang="en-US" sz="2300" b="1" dirty="0"/>
                        <a:t>5.386</a:t>
                      </a:r>
                    </a:p>
                  </a:txBody>
                  <a:tcPr anchor="ctr"/>
                </a:tc>
                <a:tc>
                  <a:txBody>
                    <a:bodyPr/>
                    <a:lstStyle/>
                    <a:p>
                      <a:pPr algn="ctr"/>
                      <a:r>
                        <a:rPr lang="en-US" sz="2300" b="1" dirty="0"/>
                        <a:t>3.289</a:t>
                      </a:r>
                    </a:p>
                  </a:txBody>
                  <a:tcPr anchor="ctr"/>
                </a:tc>
                <a:tc>
                  <a:txBody>
                    <a:bodyPr/>
                    <a:lstStyle/>
                    <a:p>
                      <a:pPr algn="ctr"/>
                      <a:r>
                        <a:rPr lang="en-US" sz="2300" b="1" dirty="0"/>
                        <a:t>0.013</a:t>
                      </a:r>
                    </a:p>
                  </a:txBody>
                  <a:tcPr anchor="ctr"/>
                </a:tc>
                <a:extLst>
                  <a:ext uri="{0D108BD9-81ED-4DB2-BD59-A6C34878D82A}">
                    <a16:rowId xmlns:a16="http://schemas.microsoft.com/office/drawing/2014/main" val="689384413"/>
                  </a:ext>
                </a:extLst>
              </a:tr>
              <a:tr h="998380">
                <a:tc>
                  <a:txBody>
                    <a:bodyPr/>
                    <a:lstStyle/>
                    <a:p>
                      <a:pPr algn="ctr"/>
                      <a:r>
                        <a:rPr lang="en-US" sz="3000" b="1" dirty="0"/>
                        <a:t>LSTM</a:t>
                      </a:r>
                    </a:p>
                  </a:txBody>
                  <a:tcPr anchor="ctr"/>
                </a:tc>
                <a:tc>
                  <a:txBody>
                    <a:bodyPr/>
                    <a:lstStyle/>
                    <a:p>
                      <a:pPr algn="ctr"/>
                      <a:r>
                        <a:rPr lang="en-US" sz="2300" b="1" dirty="0"/>
                        <a:t>2.387</a:t>
                      </a:r>
                    </a:p>
                  </a:txBody>
                  <a:tcPr anchor="ctr"/>
                </a:tc>
                <a:tc>
                  <a:txBody>
                    <a:bodyPr/>
                    <a:lstStyle/>
                    <a:p>
                      <a:pPr algn="ctr"/>
                      <a:r>
                        <a:rPr lang="en-US" sz="2300" b="1" i="0" dirty="0">
                          <a:solidFill>
                            <a:schemeClr val="dk1"/>
                          </a:solidFill>
                          <a:effectLst/>
                          <a:latin typeface="+mn-lt"/>
                          <a:ea typeface="+mn-ea"/>
                          <a:cs typeface="+mn-cs"/>
                        </a:rPr>
                        <a:t>1.435</a:t>
                      </a:r>
                      <a:endParaRPr lang="en-US" sz="2300" b="1" dirty="0"/>
                    </a:p>
                  </a:txBody>
                  <a:tcPr anchor="ctr"/>
                </a:tc>
                <a:tc>
                  <a:txBody>
                    <a:bodyPr/>
                    <a:lstStyle/>
                    <a:p>
                      <a:pPr algn="ctr"/>
                      <a:r>
                        <a:rPr lang="en-US" sz="2300" b="1" i="0" dirty="0" smtClean="0">
                          <a:solidFill>
                            <a:schemeClr val="dk1"/>
                          </a:solidFill>
                          <a:effectLst/>
                          <a:latin typeface="+mn-lt"/>
                          <a:ea typeface="+mn-ea"/>
                          <a:cs typeface="+mn-cs"/>
                        </a:rPr>
                        <a:t>0.650</a:t>
                      </a:r>
                      <a:endParaRPr lang="en-US" sz="2300" b="1" dirty="0"/>
                    </a:p>
                  </a:txBody>
                  <a:tcPr anchor="ctr"/>
                </a:tc>
                <a:extLst>
                  <a:ext uri="{0D108BD9-81ED-4DB2-BD59-A6C34878D82A}">
                    <a16:rowId xmlns:a16="http://schemas.microsoft.com/office/drawing/2014/main" val="2037891342"/>
                  </a:ext>
                </a:extLst>
              </a:tr>
              <a:tr h="998380">
                <a:tc>
                  <a:txBody>
                    <a:bodyPr/>
                    <a:lstStyle/>
                    <a:p>
                      <a:pPr algn="ctr"/>
                      <a:r>
                        <a:rPr lang="en-US" sz="3000" b="1" dirty="0"/>
                        <a:t>GRU</a:t>
                      </a:r>
                    </a:p>
                  </a:txBody>
                  <a:tcPr anchor="ctr"/>
                </a:tc>
                <a:tc>
                  <a:txBody>
                    <a:bodyPr/>
                    <a:lstStyle/>
                    <a:p>
                      <a:pPr algn="ctr"/>
                      <a:r>
                        <a:rPr lang="en-US" sz="2300" b="1" dirty="0"/>
                        <a:t>2.795</a:t>
                      </a:r>
                    </a:p>
                  </a:txBody>
                  <a:tcPr anchor="ctr"/>
                </a:tc>
                <a:tc>
                  <a:txBody>
                    <a:bodyPr/>
                    <a:lstStyle/>
                    <a:p>
                      <a:pPr algn="ctr"/>
                      <a:r>
                        <a:rPr lang="en-US" sz="2300" b="1" dirty="0"/>
                        <a:t>1.682</a:t>
                      </a:r>
                    </a:p>
                  </a:txBody>
                  <a:tcPr anchor="ctr"/>
                </a:tc>
                <a:tc>
                  <a:txBody>
                    <a:bodyPr/>
                    <a:lstStyle/>
                    <a:p>
                      <a:pPr algn="ctr"/>
                      <a:r>
                        <a:rPr lang="en-US" sz="2300" b="1" dirty="0" smtClean="0"/>
                        <a:t>0.639</a:t>
                      </a:r>
                      <a:endParaRPr lang="en-US" sz="2300" b="1" dirty="0"/>
                    </a:p>
                  </a:txBody>
                  <a:tcPr anchor="ctr"/>
                </a:tc>
                <a:extLst>
                  <a:ext uri="{0D108BD9-81ED-4DB2-BD59-A6C34878D82A}">
                    <a16:rowId xmlns:a16="http://schemas.microsoft.com/office/drawing/2014/main" val="4111111400"/>
                  </a:ext>
                </a:extLst>
              </a:tr>
              <a:tr h="998380">
                <a:tc>
                  <a:txBody>
                    <a:bodyPr/>
                    <a:lstStyle/>
                    <a:p>
                      <a:pPr algn="ctr"/>
                      <a:r>
                        <a:rPr lang="en-US" sz="3000" b="1" dirty="0" err="1"/>
                        <a:t>BiLSTM</a:t>
                      </a:r>
                      <a:endParaRPr lang="en-US" sz="3000" b="1" dirty="0"/>
                    </a:p>
                  </a:txBody>
                  <a:tcPr anchor="ctr"/>
                </a:tc>
                <a:tc>
                  <a:txBody>
                    <a:bodyPr/>
                    <a:lstStyle/>
                    <a:p>
                      <a:pPr algn="ctr"/>
                      <a:r>
                        <a:rPr lang="en-US" sz="2300" b="1" dirty="0"/>
                        <a:t>4.903</a:t>
                      </a:r>
                    </a:p>
                  </a:txBody>
                  <a:tcPr anchor="ctr"/>
                </a:tc>
                <a:tc>
                  <a:txBody>
                    <a:bodyPr/>
                    <a:lstStyle/>
                    <a:p>
                      <a:pPr algn="ctr"/>
                      <a:r>
                        <a:rPr lang="en-US" sz="2300" b="1" dirty="0"/>
                        <a:t>3.016</a:t>
                      </a:r>
                    </a:p>
                  </a:txBody>
                  <a:tcPr anchor="ctr"/>
                </a:tc>
                <a:tc>
                  <a:txBody>
                    <a:bodyPr/>
                    <a:lstStyle/>
                    <a:p>
                      <a:pPr algn="ctr"/>
                      <a:r>
                        <a:rPr lang="en-US" sz="2300" b="1" dirty="0" smtClean="0"/>
                        <a:t>0.542</a:t>
                      </a:r>
                      <a:endParaRPr lang="en-US" sz="2300" b="1" dirty="0"/>
                    </a:p>
                  </a:txBody>
                  <a:tcPr anchor="ctr"/>
                </a:tc>
                <a:extLst>
                  <a:ext uri="{0D108BD9-81ED-4DB2-BD59-A6C34878D82A}">
                    <a16:rowId xmlns:a16="http://schemas.microsoft.com/office/drawing/2014/main" val="3365607257"/>
                  </a:ext>
                </a:extLst>
              </a:tr>
            </a:tbl>
          </a:graphicData>
        </a:graphic>
      </p:graphicFrame>
    </p:spTree>
    <p:extLst>
      <p:ext uri="{BB962C8B-B14F-4D97-AF65-F5344CB8AC3E}">
        <p14:creationId xmlns:p14="http://schemas.microsoft.com/office/powerpoint/2010/main" val="258197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29000" y="744008"/>
            <a:ext cx="10591800" cy="689932"/>
          </a:xfrm>
          <a:prstGeom prst="rect">
            <a:avLst/>
          </a:prstGeom>
        </p:spPr>
        <p:txBody>
          <a:bodyPr vert="horz" wrap="square" lIns="0" tIns="12700" rIns="0" bIns="0" rtlCol="0">
            <a:spAutoFit/>
          </a:bodyPr>
          <a:lstStyle/>
          <a:p>
            <a:pPr marL="12700">
              <a:lnSpc>
                <a:spcPct val="100000"/>
              </a:lnSpc>
              <a:spcBef>
                <a:spcPts val="100"/>
              </a:spcBef>
            </a:pPr>
            <a:r>
              <a:rPr lang="en-US" sz="4400" spc="295" dirty="0"/>
              <a:t>SPATIAL DATA COLLECTION</a:t>
            </a:r>
            <a:endParaRPr sz="4400" spc="190" dirty="0"/>
          </a:p>
        </p:txBody>
      </p:sp>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12</a:t>
            </a:fld>
            <a:endParaRPr lang="en-US" b="1" dirty="0">
              <a:solidFill>
                <a:schemeClr val="tx1"/>
              </a:solidFill>
              <a:latin typeface="Cambria" panose="02040503050406030204" pitchFamily="18" charset="0"/>
              <a:ea typeface="Cambria" panose="02040503050406030204" pitchFamily="18" charset="0"/>
            </a:endParaRPr>
          </a:p>
        </p:txBody>
      </p:sp>
      <p:sp>
        <p:nvSpPr>
          <p:cNvPr id="4" name="TextBox 3"/>
          <p:cNvSpPr txBox="1"/>
          <p:nvPr/>
        </p:nvSpPr>
        <p:spPr>
          <a:xfrm>
            <a:off x="3429000" y="1412450"/>
            <a:ext cx="14173200" cy="6986528"/>
          </a:xfrm>
          <a:prstGeom prst="rect">
            <a:avLst/>
          </a:prstGeom>
          <a:noFill/>
        </p:spPr>
        <p:txBody>
          <a:bodyPr wrap="square" rtlCol="0">
            <a:spAutoFit/>
          </a:bodyPr>
          <a:lstStyle/>
          <a:p>
            <a:pPr marL="457200" indent="-457200" algn="l">
              <a:buFont typeface="Wingdings" panose="05000000000000000000" pitchFamily="2" charset="2"/>
              <a:buChar char="Ø"/>
            </a:pPr>
            <a:endParaRPr lang="en-US" sz="2800" spc="-10" dirty="0">
              <a:latin typeface="Cambria" panose="02040503050406030204" pitchFamily="18" charset="0"/>
              <a:ea typeface="Cambria" panose="02040503050406030204" pitchFamily="18" charset="0"/>
              <a:cs typeface="Calibri"/>
            </a:endParaRPr>
          </a:p>
          <a:p>
            <a:pPr marL="457200" indent="-457200" algn="l">
              <a:lnSpc>
                <a:spcPct val="100000"/>
              </a:lnSpc>
              <a:buFont typeface="Wingdings" panose="05000000000000000000" pitchFamily="2" charset="2"/>
              <a:buChar char="Ø"/>
            </a:pPr>
            <a:r>
              <a:rPr lang="en-US" sz="2800" spc="-10" dirty="0">
                <a:latin typeface="Cambria" panose="02040503050406030204" pitchFamily="18" charset="0"/>
                <a:ea typeface="Cambria" panose="02040503050406030204" pitchFamily="18" charset="0"/>
                <a:cs typeface="Calibri"/>
              </a:rPr>
              <a:t>We  got Spatial data consisting of satellite images, PM2.5 values, timestamps, dates, station numbers, and satellite indices was from 18 stations as a data cube. </a:t>
            </a:r>
          </a:p>
          <a:p>
            <a:pPr marL="457200" indent="-457200" algn="l">
              <a:buFont typeface="Wingdings" panose="05000000000000000000" pitchFamily="2" charset="2"/>
              <a:buChar char="Ø"/>
            </a:pPr>
            <a:r>
              <a:rPr lang="en-US" sz="2800" dirty="0">
                <a:latin typeface="Cambria" panose="02040503050406030204" pitchFamily="18" charset="0"/>
                <a:ea typeface="Cambria" panose="02040503050406030204" pitchFamily="18" charset="0"/>
                <a:cs typeface="Calibri"/>
              </a:rPr>
              <a:t>Data was created from 1622 satellite images from all </a:t>
            </a:r>
            <a:r>
              <a:rPr lang="en-US" sz="2800">
                <a:latin typeface="Cambria" panose="02040503050406030204" pitchFamily="18" charset="0"/>
                <a:ea typeface="Cambria" panose="02040503050406030204" pitchFamily="18" charset="0"/>
                <a:cs typeface="Calibri"/>
              </a:rPr>
              <a:t>18 station.</a:t>
            </a:r>
            <a:endParaRPr lang="en-US" sz="2800" dirty="0">
              <a:latin typeface="Cambria" panose="02040503050406030204" pitchFamily="18" charset="0"/>
              <a:ea typeface="Cambria" panose="02040503050406030204" pitchFamily="18" charset="0"/>
              <a:cs typeface="Calibri"/>
            </a:endParaRPr>
          </a:p>
          <a:p>
            <a:pPr marL="457200" indent="-457200" algn="l">
              <a:lnSpc>
                <a:spcPct val="100000"/>
              </a:lnSpc>
              <a:buFont typeface="Wingdings" panose="05000000000000000000" pitchFamily="2" charset="2"/>
              <a:buChar char="Ø"/>
            </a:pPr>
            <a:endParaRPr lang="en-US" sz="2800" spc="-10" dirty="0">
              <a:latin typeface="Cambria" panose="02040503050406030204" pitchFamily="18" charset="0"/>
              <a:ea typeface="Cambria" panose="02040503050406030204" pitchFamily="18" charset="0"/>
              <a:cs typeface="Calibri"/>
            </a:endParaRPr>
          </a:p>
          <a:p>
            <a:pPr marL="457200" indent="-457200" algn="l">
              <a:lnSpc>
                <a:spcPct val="100000"/>
              </a:lnSpc>
              <a:buFont typeface="Wingdings" panose="05000000000000000000" pitchFamily="2" charset="2"/>
              <a:buChar char="Ø"/>
            </a:pPr>
            <a:endParaRPr lang="en-US" sz="2800" spc="-10" dirty="0">
              <a:latin typeface="Cambria" panose="02040503050406030204" pitchFamily="18" charset="0"/>
              <a:ea typeface="Cambria" panose="02040503050406030204" pitchFamily="18" charset="0"/>
              <a:cs typeface="Calibri"/>
            </a:endParaRPr>
          </a:p>
          <a:p>
            <a:pPr marL="457200" indent="-457200" algn="l">
              <a:lnSpc>
                <a:spcPct val="100000"/>
              </a:lnSpc>
              <a:buFont typeface="Wingdings" panose="05000000000000000000" pitchFamily="2" charset="2"/>
              <a:buChar char="Ø"/>
            </a:pPr>
            <a:endParaRPr lang="en-US" sz="2800" spc="-10" dirty="0">
              <a:latin typeface="Cambria" panose="02040503050406030204" pitchFamily="18" charset="0"/>
              <a:ea typeface="Cambria" panose="02040503050406030204" pitchFamily="18" charset="0"/>
              <a:cs typeface="Calibri"/>
            </a:endParaRPr>
          </a:p>
          <a:p>
            <a:pPr marL="457200" indent="-457200" algn="l">
              <a:lnSpc>
                <a:spcPct val="100000"/>
              </a:lnSpc>
              <a:buFont typeface="Wingdings" panose="05000000000000000000" pitchFamily="2" charset="2"/>
              <a:buChar char="Ø"/>
            </a:pPr>
            <a:endParaRPr lang="en-US" sz="2800" spc="-10" dirty="0">
              <a:latin typeface="Cambria" panose="02040503050406030204" pitchFamily="18" charset="0"/>
              <a:ea typeface="Cambria" panose="02040503050406030204" pitchFamily="18" charset="0"/>
              <a:cs typeface="Calibri"/>
            </a:endParaRPr>
          </a:p>
          <a:p>
            <a:pPr marL="457200" indent="-457200" algn="l">
              <a:lnSpc>
                <a:spcPct val="100000"/>
              </a:lnSpc>
              <a:buFont typeface="Wingdings" panose="05000000000000000000" pitchFamily="2" charset="2"/>
              <a:buChar char="Ø"/>
            </a:pPr>
            <a:endParaRPr lang="en-US" sz="2800" spc="-10" dirty="0">
              <a:latin typeface="Cambria" panose="02040503050406030204" pitchFamily="18" charset="0"/>
              <a:ea typeface="Cambria" panose="02040503050406030204" pitchFamily="18" charset="0"/>
              <a:cs typeface="Calibri"/>
            </a:endParaRPr>
          </a:p>
          <a:p>
            <a:pPr algn="l">
              <a:lnSpc>
                <a:spcPct val="100000"/>
              </a:lnSpc>
            </a:pPr>
            <a:endParaRPr lang="en-US" sz="2800" spc="-10" dirty="0">
              <a:latin typeface="Cambria" panose="02040503050406030204" pitchFamily="18" charset="0"/>
              <a:ea typeface="Cambria" panose="02040503050406030204" pitchFamily="18" charset="0"/>
              <a:cs typeface="Calibri"/>
            </a:endParaRPr>
          </a:p>
          <a:p>
            <a:pPr algn="l">
              <a:lnSpc>
                <a:spcPct val="100000"/>
              </a:lnSpc>
            </a:pPr>
            <a:endParaRPr lang="en-US" sz="2800" spc="-10" dirty="0">
              <a:latin typeface="Cambria" panose="02040503050406030204" pitchFamily="18" charset="0"/>
              <a:ea typeface="Cambria" panose="02040503050406030204" pitchFamily="18" charset="0"/>
              <a:cs typeface="Calibri"/>
            </a:endParaRPr>
          </a:p>
          <a:p>
            <a:pPr algn="l">
              <a:lnSpc>
                <a:spcPct val="100000"/>
              </a:lnSpc>
            </a:pPr>
            <a:endParaRPr lang="en-US" sz="2800" spc="-10" dirty="0">
              <a:latin typeface="Cambria" panose="02040503050406030204" pitchFamily="18" charset="0"/>
              <a:ea typeface="Cambria" panose="02040503050406030204" pitchFamily="18" charset="0"/>
              <a:cs typeface="Calibri"/>
            </a:endParaRPr>
          </a:p>
          <a:p>
            <a:pPr algn="l">
              <a:lnSpc>
                <a:spcPct val="100000"/>
              </a:lnSpc>
            </a:pPr>
            <a:endParaRPr lang="en-US" sz="2800" spc="-10" dirty="0">
              <a:latin typeface="Cambria" panose="02040503050406030204" pitchFamily="18" charset="0"/>
              <a:ea typeface="Cambria" panose="02040503050406030204" pitchFamily="18" charset="0"/>
              <a:cs typeface="Calibri"/>
            </a:endParaRPr>
          </a:p>
          <a:p>
            <a:pPr algn="l">
              <a:lnSpc>
                <a:spcPct val="100000"/>
              </a:lnSpc>
            </a:pPr>
            <a:endParaRPr lang="en-US" sz="2800" spc="-10" dirty="0">
              <a:latin typeface="Cambria" panose="02040503050406030204" pitchFamily="18" charset="0"/>
              <a:ea typeface="Cambria" panose="02040503050406030204" pitchFamily="18" charset="0"/>
              <a:cs typeface="Calibri"/>
            </a:endParaRPr>
          </a:p>
          <a:p>
            <a:pPr algn="l">
              <a:lnSpc>
                <a:spcPct val="100000"/>
              </a:lnSpc>
            </a:pPr>
            <a:endParaRPr lang="en-US" sz="2800" spc="-10" dirty="0">
              <a:latin typeface="Cambria" panose="02040503050406030204" pitchFamily="18" charset="0"/>
              <a:ea typeface="Cambria" panose="02040503050406030204" pitchFamily="18" charset="0"/>
              <a:cs typeface="Calibri"/>
            </a:endParaRPr>
          </a:p>
          <a:p>
            <a:pPr algn="l">
              <a:lnSpc>
                <a:spcPct val="100000"/>
              </a:lnSpc>
            </a:pPr>
            <a:endParaRPr lang="en-US" sz="2800" spc="-10" dirty="0">
              <a:latin typeface="Cambria" panose="02040503050406030204" pitchFamily="18" charset="0"/>
              <a:ea typeface="Cambria" panose="02040503050406030204" pitchFamily="18" charset="0"/>
              <a:cs typeface="Calibri"/>
            </a:endParaRPr>
          </a:p>
        </p:txBody>
      </p:sp>
      <p:pic>
        <p:nvPicPr>
          <p:cNvPr id="12" name="Picture 11" descr="A collage of a city&#10;&#10;AI-generated content may be incorrect.">
            <a:extLst>
              <a:ext uri="{FF2B5EF4-FFF2-40B4-BE49-F238E27FC236}">
                <a16:creationId xmlns:a16="http://schemas.microsoft.com/office/drawing/2014/main" id="{35D80271-EACF-5D5E-178A-45FB71DEB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3695700"/>
            <a:ext cx="12300384" cy="5689751"/>
          </a:xfrm>
          <a:prstGeom prst="rect">
            <a:avLst/>
          </a:prstGeom>
        </p:spPr>
      </p:pic>
    </p:spTree>
    <p:extLst>
      <p:ext uri="{BB962C8B-B14F-4D97-AF65-F5344CB8AC3E}">
        <p14:creationId xmlns:p14="http://schemas.microsoft.com/office/powerpoint/2010/main" val="14038581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07C8B-B762-6BAD-8EB0-C3F76B218826}"/>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3EBD603C-B7E6-61D8-5741-0A2396619065}"/>
              </a:ext>
            </a:extLst>
          </p:cNvPr>
          <p:cNvSpPr txBox="1">
            <a:spLocks noGrp="1"/>
          </p:cNvSpPr>
          <p:nvPr>
            <p:ph type="title"/>
          </p:nvPr>
        </p:nvSpPr>
        <p:spPr>
          <a:xfrm>
            <a:off x="3452446" y="644035"/>
            <a:ext cx="10591800" cy="689932"/>
          </a:xfrm>
          <a:prstGeom prst="rect">
            <a:avLst/>
          </a:prstGeom>
        </p:spPr>
        <p:txBody>
          <a:bodyPr vert="horz" wrap="square" lIns="0" tIns="12700" rIns="0" bIns="0" rtlCol="0">
            <a:spAutoFit/>
          </a:bodyPr>
          <a:lstStyle/>
          <a:p>
            <a:pPr marL="12700">
              <a:lnSpc>
                <a:spcPct val="100000"/>
              </a:lnSpc>
              <a:spcBef>
                <a:spcPts val="100"/>
              </a:spcBef>
            </a:pPr>
            <a:r>
              <a:rPr lang="en-US" sz="4400" spc="295" dirty="0"/>
              <a:t>SPATIAL DATA PROCESS</a:t>
            </a:r>
            <a:endParaRPr sz="4400" spc="190" dirty="0"/>
          </a:p>
        </p:txBody>
      </p:sp>
      <p:grpSp>
        <p:nvGrpSpPr>
          <p:cNvPr id="5" name="object 6">
            <a:extLst>
              <a:ext uri="{FF2B5EF4-FFF2-40B4-BE49-F238E27FC236}">
                <a16:creationId xmlns:a16="http://schemas.microsoft.com/office/drawing/2014/main" id="{5855F4B0-A168-8672-A9C2-56C6D2027C81}"/>
              </a:ext>
            </a:extLst>
          </p:cNvPr>
          <p:cNvGrpSpPr/>
          <p:nvPr/>
        </p:nvGrpSpPr>
        <p:grpSpPr>
          <a:xfrm>
            <a:off x="0" y="25906"/>
            <a:ext cx="3086100" cy="10261600"/>
            <a:chOff x="0" y="25906"/>
            <a:chExt cx="3086100" cy="10261600"/>
          </a:xfrm>
        </p:grpSpPr>
        <p:sp>
          <p:nvSpPr>
            <p:cNvPr id="6" name="object 7">
              <a:extLst>
                <a:ext uri="{FF2B5EF4-FFF2-40B4-BE49-F238E27FC236}">
                  <a16:creationId xmlns:a16="http://schemas.microsoft.com/office/drawing/2014/main" id="{73814242-7FB6-5F7C-D02C-10EC83814AD4}"/>
                </a:ext>
              </a:extLst>
            </p:cNvPr>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a:extLst>
                <a:ext uri="{FF2B5EF4-FFF2-40B4-BE49-F238E27FC236}">
                  <a16:creationId xmlns:a16="http://schemas.microsoft.com/office/drawing/2014/main" id="{8CA32A4C-CA3A-661E-E687-9EE3C6B4E10E}"/>
                </a:ext>
              </a:extLst>
            </p:cNvPr>
            <p:cNvPicPr/>
            <p:nvPr/>
          </p:nvPicPr>
          <p:blipFill>
            <a:blip r:embed="rId2" cstate="print"/>
            <a:stretch>
              <a:fillRect/>
            </a:stretch>
          </p:blipFill>
          <p:spPr>
            <a:xfrm>
              <a:off x="1062227" y="5382768"/>
              <a:ext cx="961644" cy="3008375"/>
            </a:xfrm>
            <a:prstGeom prst="rect">
              <a:avLst/>
            </a:prstGeom>
          </p:spPr>
        </p:pic>
      </p:grpSp>
      <p:sp>
        <p:nvSpPr>
          <p:cNvPr id="2" name="Slide Number Placeholder 1">
            <a:extLst>
              <a:ext uri="{FF2B5EF4-FFF2-40B4-BE49-F238E27FC236}">
                <a16:creationId xmlns:a16="http://schemas.microsoft.com/office/drawing/2014/main" id="{836A5238-D0DD-CD5A-0A25-17DAECD4C166}"/>
              </a:ext>
            </a:extLst>
          </p:cNvPr>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13</a:t>
            </a:fld>
            <a:endParaRPr lang="en-US" b="1" dirty="0">
              <a:solidFill>
                <a:schemeClr val="tx1"/>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07DBA690-DA06-51A8-883B-89B4B8B102D6}"/>
              </a:ext>
            </a:extLst>
          </p:cNvPr>
          <p:cNvSpPr txBox="1"/>
          <p:nvPr/>
        </p:nvSpPr>
        <p:spPr>
          <a:xfrm>
            <a:off x="3487615" y="1446189"/>
            <a:ext cx="13885986" cy="2246769"/>
          </a:xfrm>
          <a:prstGeom prst="rect">
            <a:avLst/>
          </a:prstGeom>
          <a:noFill/>
        </p:spPr>
        <p:txBody>
          <a:bodyPr wrap="square" rtlCol="0">
            <a:spAutoFit/>
          </a:bodyPr>
          <a:lstStyle/>
          <a:p>
            <a:pPr algn="l">
              <a:lnSpc>
                <a:spcPct val="100000"/>
              </a:lnSpc>
            </a:pPr>
            <a:endParaRPr lang="en-US" sz="2800" spc="-10" dirty="0">
              <a:latin typeface="Cambria" panose="02040503050406030204" pitchFamily="18" charset="0"/>
              <a:ea typeface="Cambria" panose="02040503050406030204" pitchFamily="18" charset="0"/>
              <a:cs typeface="Calibri"/>
            </a:endParaRPr>
          </a:p>
          <a:p>
            <a:pPr marL="457200" indent="-457200" algn="l">
              <a:lnSpc>
                <a:spcPct val="100000"/>
              </a:lnSpc>
              <a:buFont typeface="Wingdings" panose="05000000000000000000" pitchFamily="2" charset="2"/>
              <a:buChar char="Ø"/>
            </a:pPr>
            <a:r>
              <a:rPr lang="en-US" sz="2800" spc="-10" dirty="0">
                <a:latin typeface="Cambria" panose="02040503050406030204" pitchFamily="18" charset="0"/>
                <a:ea typeface="Cambria" panose="02040503050406030204" pitchFamily="18" charset="0"/>
                <a:cs typeface="Calibri"/>
              </a:rPr>
              <a:t>Collected Satellite images were cropped into 224 × 224 pixels images with 3 color channels using latitude and longitude of the stations. </a:t>
            </a:r>
            <a:endParaRPr lang="en-US" sz="2800" spc="-10" dirty="0" smtClean="0">
              <a:latin typeface="Cambria" panose="02040503050406030204" pitchFamily="18" charset="0"/>
              <a:ea typeface="Cambria" panose="02040503050406030204" pitchFamily="18" charset="0"/>
              <a:cs typeface="Calibri"/>
            </a:endParaRPr>
          </a:p>
          <a:p>
            <a:pPr algn="l">
              <a:lnSpc>
                <a:spcPct val="100000"/>
              </a:lnSpc>
            </a:pPr>
            <a:endParaRPr lang="en-US" sz="2800" spc="-10" dirty="0">
              <a:latin typeface="Cambria" panose="02040503050406030204" pitchFamily="18" charset="0"/>
              <a:ea typeface="Cambria" panose="02040503050406030204" pitchFamily="18" charset="0"/>
              <a:cs typeface="Calibri"/>
            </a:endParaRPr>
          </a:p>
          <a:p>
            <a:pPr marL="457200" indent="-457200" algn="l">
              <a:lnSpc>
                <a:spcPct val="100000"/>
              </a:lnSpc>
              <a:buFont typeface="Wingdings" panose="05000000000000000000" pitchFamily="2" charset="2"/>
              <a:buChar char="Ø"/>
            </a:pPr>
            <a:r>
              <a:rPr lang="en-US" sz="2800" spc="-10" dirty="0">
                <a:latin typeface="Cambria" panose="02040503050406030204" pitchFamily="18" charset="0"/>
                <a:ea typeface="Cambria" panose="02040503050406030204" pitchFamily="18" charset="0"/>
                <a:cs typeface="Calibri"/>
              </a:rPr>
              <a:t>It was labeled with station ID and PM 2.5 value and saved as a data cube </a:t>
            </a:r>
          </a:p>
        </p:txBody>
      </p:sp>
      <p:pic>
        <p:nvPicPr>
          <p:cNvPr id="9" name="Picture 8">
            <a:extLst>
              <a:ext uri="{FF2B5EF4-FFF2-40B4-BE49-F238E27FC236}">
                <a16:creationId xmlns:a16="http://schemas.microsoft.com/office/drawing/2014/main" id="{54CDA84E-0EC2-D866-E511-2C92C8101797}"/>
              </a:ext>
            </a:extLst>
          </p:cNvPr>
          <p:cNvPicPr>
            <a:picLocks noChangeAspect="1"/>
          </p:cNvPicPr>
          <p:nvPr/>
        </p:nvPicPr>
        <p:blipFill>
          <a:blip r:embed="rId3"/>
          <a:stretch>
            <a:fillRect/>
          </a:stretch>
        </p:blipFill>
        <p:spPr>
          <a:xfrm>
            <a:off x="3429000" y="3110525"/>
            <a:ext cx="7429500" cy="6621542"/>
          </a:xfrm>
          <a:prstGeom prst="rect">
            <a:avLst/>
          </a:prstGeom>
        </p:spPr>
      </p:pic>
      <p:sp>
        <p:nvSpPr>
          <p:cNvPr id="10" name="Arrow: Right 9">
            <a:extLst>
              <a:ext uri="{FF2B5EF4-FFF2-40B4-BE49-F238E27FC236}">
                <a16:creationId xmlns:a16="http://schemas.microsoft.com/office/drawing/2014/main" id="{CD7CC7E8-35B0-E2EE-C8C8-7E93DF958148}"/>
              </a:ext>
            </a:extLst>
          </p:cNvPr>
          <p:cNvSpPr/>
          <p:nvPr/>
        </p:nvSpPr>
        <p:spPr>
          <a:xfrm>
            <a:off x="10668000" y="6167716"/>
            <a:ext cx="1600200" cy="507160"/>
          </a:xfrm>
          <a:prstGeom prst="rightArrow">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n aerial view of a city&#10;&#10;AI-generated content may be incorrect.">
            <a:extLst>
              <a:ext uri="{FF2B5EF4-FFF2-40B4-BE49-F238E27FC236}">
                <a16:creationId xmlns:a16="http://schemas.microsoft.com/office/drawing/2014/main" id="{A6CB9376-B4E3-3462-4E3C-4CE66892A3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5880" y="4381500"/>
            <a:ext cx="4206239" cy="4138783"/>
          </a:xfrm>
          <a:prstGeom prst="rect">
            <a:avLst/>
          </a:prstGeom>
        </p:spPr>
      </p:pic>
    </p:spTree>
    <p:extLst>
      <p:ext uri="{BB962C8B-B14F-4D97-AF65-F5344CB8AC3E}">
        <p14:creationId xmlns:p14="http://schemas.microsoft.com/office/powerpoint/2010/main" val="881457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14</a:t>
            </a:fld>
            <a:endParaRPr lang="en-US" b="1" dirty="0">
              <a:solidFill>
                <a:schemeClr val="tx1"/>
              </a:solidFill>
              <a:latin typeface="Cambria" panose="02040503050406030204" pitchFamily="18" charset="0"/>
              <a:ea typeface="Cambria" panose="02040503050406030204" pitchFamily="18" charset="0"/>
            </a:endParaRPr>
          </a:p>
        </p:txBody>
      </p:sp>
      <p:sp>
        <p:nvSpPr>
          <p:cNvPr id="19" name="object 2"/>
          <p:cNvSpPr txBox="1">
            <a:spLocks noGrp="1"/>
          </p:cNvSpPr>
          <p:nvPr>
            <p:ph type="title"/>
          </p:nvPr>
        </p:nvSpPr>
        <p:spPr>
          <a:xfrm>
            <a:off x="3505200" y="469754"/>
            <a:ext cx="6775958" cy="628377"/>
          </a:xfrm>
          <a:prstGeom prst="rect">
            <a:avLst/>
          </a:prstGeom>
        </p:spPr>
        <p:txBody>
          <a:bodyPr vert="horz" wrap="square" lIns="0" tIns="12700" rIns="0" bIns="0" rtlCol="0">
            <a:spAutoFit/>
          </a:bodyPr>
          <a:lstStyle/>
          <a:p>
            <a:pPr marL="12700" algn="l">
              <a:lnSpc>
                <a:spcPct val="100000"/>
              </a:lnSpc>
              <a:spcBef>
                <a:spcPts val="100"/>
              </a:spcBef>
            </a:pPr>
            <a:r>
              <a:rPr sz="4000" spc="300" dirty="0"/>
              <a:t>M</a:t>
            </a:r>
            <a:r>
              <a:rPr lang="en-US" sz="4000" spc="300" dirty="0"/>
              <a:t>ODEL SELECTION</a:t>
            </a:r>
            <a:endParaRPr sz="4000" spc="275" dirty="0"/>
          </a:p>
        </p:txBody>
      </p:sp>
      <p:grpSp>
        <p:nvGrpSpPr>
          <p:cNvPr id="20" name="Group 19"/>
          <p:cNvGrpSpPr/>
          <p:nvPr/>
        </p:nvGrpSpPr>
        <p:grpSpPr>
          <a:xfrm>
            <a:off x="4882642" y="6477283"/>
            <a:ext cx="5175758" cy="3231843"/>
            <a:chOff x="5725795" y="2594559"/>
            <a:chExt cx="6013958" cy="4042521"/>
          </a:xfrm>
        </p:grpSpPr>
        <p:sp>
          <p:nvSpPr>
            <p:cNvPr id="21" name="object 7"/>
            <p:cNvSpPr txBox="1"/>
            <p:nvPr/>
          </p:nvSpPr>
          <p:spPr>
            <a:xfrm>
              <a:off x="7118731" y="2594559"/>
              <a:ext cx="3001010" cy="391795"/>
            </a:xfrm>
            <a:prstGeom prst="rect">
              <a:avLst/>
            </a:prstGeom>
          </p:spPr>
          <p:txBody>
            <a:bodyPr vert="horz" wrap="square" lIns="0" tIns="12700" rIns="0" bIns="0" rtlCol="0">
              <a:spAutoFit/>
            </a:bodyPr>
            <a:lstStyle/>
            <a:p>
              <a:pPr marL="12700">
                <a:lnSpc>
                  <a:spcPct val="100000"/>
                </a:lnSpc>
                <a:spcBef>
                  <a:spcPts val="100"/>
                </a:spcBef>
              </a:pPr>
              <a:r>
                <a:rPr lang="en-US" sz="2400" spc="105" dirty="0">
                  <a:solidFill>
                    <a:srgbClr val="FFFFFF"/>
                  </a:solidFill>
                  <a:latin typeface="Cambria"/>
                  <a:cs typeface="Cambria"/>
                </a:rPr>
                <a:t>Spatial</a:t>
              </a:r>
              <a:r>
                <a:rPr sz="2400" spc="145" dirty="0">
                  <a:solidFill>
                    <a:srgbClr val="FFFFFF"/>
                  </a:solidFill>
                  <a:latin typeface="Cambria"/>
                  <a:cs typeface="Cambria"/>
                </a:rPr>
                <a:t> </a:t>
              </a:r>
              <a:r>
                <a:rPr sz="2400" spc="100" dirty="0">
                  <a:solidFill>
                    <a:srgbClr val="FFFFFF"/>
                  </a:solidFill>
                  <a:latin typeface="Cambria"/>
                  <a:cs typeface="Cambria"/>
                </a:rPr>
                <a:t>Analysis</a:t>
              </a:r>
              <a:endParaRPr sz="2400" dirty="0">
                <a:latin typeface="Cambria"/>
                <a:cs typeface="Cambria"/>
              </a:endParaRPr>
            </a:p>
          </p:txBody>
        </p:sp>
        <p:sp>
          <p:nvSpPr>
            <p:cNvPr id="22" name="object 9"/>
            <p:cNvSpPr txBox="1"/>
            <p:nvPr/>
          </p:nvSpPr>
          <p:spPr>
            <a:xfrm>
              <a:off x="5725795" y="4954904"/>
              <a:ext cx="1477645" cy="391160"/>
            </a:xfrm>
            <a:prstGeom prst="rect">
              <a:avLst/>
            </a:prstGeom>
          </p:spPr>
          <p:txBody>
            <a:bodyPr vert="horz" wrap="square" lIns="0" tIns="12700" rIns="0" bIns="0" rtlCol="0">
              <a:spAutoFit/>
            </a:bodyPr>
            <a:lstStyle/>
            <a:p>
              <a:pPr marL="12700">
                <a:lnSpc>
                  <a:spcPct val="100000"/>
                </a:lnSpc>
                <a:spcBef>
                  <a:spcPts val="100"/>
                </a:spcBef>
              </a:pPr>
              <a:r>
                <a:rPr sz="2400" spc="105" dirty="0">
                  <a:solidFill>
                    <a:srgbClr val="FFFFFF"/>
                  </a:solidFill>
                  <a:latin typeface="Cambria"/>
                  <a:cs typeface="Cambria"/>
                </a:rPr>
                <a:t>Statistical</a:t>
              </a:r>
              <a:endParaRPr sz="2400" dirty="0">
                <a:latin typeface="Cambria"/>
                <a:cs typeface="Cambria"/>
              </a:endParaRPr>
            </a:p>
          </p:txBody>
        </p:sp>
        <p:sp>
          <p:nvSpPr>
            <p:cNvPr id="23" name="object 11"/>
            <p:cNvSpPr txBox="1"/>
            <p:nvPr/>
          </p:nvSpPr>
          <p:spPr>
            <a:xfrm>
              <a:off x="9621393" y="4933569"/>
              <a:ext cx="2118360" cy="391160"/>
            </a:xfrm>
            <a:prstGeom prst="rect">
              <a:avLst/>
            </a:prstGeom>
          </p:spPr>
          <p:txBody>
            <a:bodyPr vert="horz" wrap="square" lIns="0" tIns="12700" rIns="0" bIns="0" rtlCol="0">
              <a:spAutoFit/>
            </a:bodyPr>
            <a:lstStyle/>
            <a:p>
              <a:pPr marL="12700">
                <a:lnSpc>
                  <a:spcPct val="100000"/>
                </a:lnSpc>
                <a:spcBef>
                  <a:spcPts val="100"/>
                </a:spcBef>
              </a:pPr>
              <a:r>
                <a:rPr sz="2400" spc="85" dirty="0">
                  <a:solidFill>
                    <a:srgbClr val="FFFFFF"/>
                  </a:solidFill>
                  <a:latin typeface="Cambria"/>
                  <a:cs typeface="Cambria"/>
                </a:rPr>
                <a:t>Deep</a:t>
              </a:r>
              <a:r>
                <a:rPr sz="2400" spc="150" dirty="0">
                  <a:solidFill>
                    <a:srgbClr val="FFFFFF"/>
                  </a:solidFill>
                  <a:latin typeface="Cambria"/>
                  <a:cs typeface="Cambria"/>
                </a:rPr>
                <a:t> </a:t>
              </a:r>
              <a:r>
                <a:rPr sz="2400" spc="110" dirty="0">
                  <a:solidFill>
                    <a:srgbClr val="FFFFFF"/>
                  </a:solidFill>
                  <a:latin typeface="Cambria"/>
                  <a:cs typeface="Cambria"/>
                </a:rPr>
                <a:t>Learning</a:t>
              </a:r>
              <a:endParaRPr sz="2400" dirty="0">
                <a:latin typeface="Cambria"/>
                <a:cs typeface="Cambria"/>
              </a:endParaRPr>
            </a:p>
          </p:txBody>
        </p:sp>
        <p:sp>
          <p:nvSpPr>
            <p:cNvPr id="24" name="object 13"/>
            <p:cNvSpPr txBox="1"/>
            <p:nvPr/>
          </p:nvSpPr>
          <p:spPr>
            <a:xfrm>
              <a:off x="6800279" y="3685571"/>
              <a:ext cx="2821114" cy="2951509"/>
            </a:xfrm>
            <a:prstGeom prst="rect">
              <a:avLst/>
            </a:prstGeom>
          </p:spPr>
          <p:txBody>
            <a:bodyPr vert="horz" wrap="square" lIns="0" tIns="226060" rIns="0" bIns="0" rtlCol="0">
              <a:spAutoFit/>
            </a:bodyPr>
            <a:lstStyle/>
            <a:p>
              <a:pPr marL="328930" indent="-317500">
                <a:lnSpc>
                  <a:spcPct val="100000"/>
                </a:lnSpc>
                <a:spcBef>
                  <a:spcPts val="1780"/>
                </a:spcBef>
                <a:buSzPct val="96428"/>
                <a:buFont typeface="Wingdings"/>
                <a:buChar char=""/>
                <a:tabLst>
                  <a:tab pos="328930" algn="l"/>
                </a:tabLst>
              </a:pPr>
              <a:r>
                <a:rPr lang="en-US" sz="2400" spc="254" dirty="0">
                  <a:latin typeface="Cambria"/>
                  <a:cs typeface="Cambria"/>
                </a:rPr>
                <a:t>VGG-16</a:t>
              </a:r>
              <a:endParaRPr sz="2400" dirty="0">
                <a:latin typeface="Cambria"/>
                <a:cs typeface="Cambria"/>
              </a:endParaRPr>
            </a:p>
            <a:p>
              <a:pPr marL="328930" indent="-317500">
                <a:lnSpc>
                  <a:spcPct val="100000"/>
                </a:lnSpc>
                <a:spcBef>
                  <a:spcPts val="1685"/>
                </a:spcBef>
                <a:buSzPct val="96428"/>
                <a:buFont typeface="Wingdings"/>
                <a:buChar char=""/>
                <a:tabLst>
                  <a:tab pos="328930" algn="l"/>
                </a:tabLst>
              </a:pPr>
              <a:r>
                <a:rPr lang="en-US" sz="2400" spc="275" dirty="0">
                  <a:latin typeface="Cambria"/>
                  <a:cs typeface="Cambria"/>
                </a:rPr>
                <a:t>LeNet-5</a:t>
              </a:r>
            </a:p>
            <a:p>
              <a:pPr marL="328930" indent="-317500">
                <a:lnSpc>
                  <a:spcPct val="100000"/>
                </a:lnSpc>
                <a:spcBef>
                  <a:spcPts val="1685"/>
                </a:spcBef>
                <a:buSzPct val="96428"/>
                <a:buFont typeface="Wingdings"/>
                <a:buChar char=""/>
                <a:tabLst>
                  <a:tab pos="328930" algn="l"/>
                </a:tabLst>
              </a:pPr>
              <a:r>
                <a:rPr lang="en-US" sz="2400" spc="275" dirty="0">
                  <a:latin typeface="Cambria"/>
                  <a:cs typeface="Cambria"/>
                </a:rPr>
                <a:t>ResNet-50</a:t>
              </a:r>
            </a:p>
            <a:p>
              <a:pPr marL="328930" indent="-317500">
                <a:lnSpc>
                  <a:spcPct val="100000"/>
                </a:lnSpc>
                <a:spcBef>
                  <a:spcPts val="1685"/>
                </a:spcBef>
                <a:buSzPct val="96428"/>
                <a:buFont typeface="Wingdings"/>
                <a:buChar char=""/>
                <a:tabLst>
                  <a:tab pos="328930" algn="l"/>
                </a:tabLst>
              </a:pPr>
              <a:r>
                <a:rPr lang="en-US" sz="2400" spc="275" dirty="0" err="1">
                  <a:latin typeface="Cambria"/>
                  <a:cs typeface="Cambria"/>
                </a:rPr>
                <a:t>MobileNet</a:t>
              </a:r>
              <a:endParaRPr lang="en-US" sz="2400" spc="275" dirty="0">
                <a:latin typeface="Cambria"/>
                <a:cs typeface="Cambria"/>
              </a:endParaRPr>
            </a:p>
          </p:txBody>
        </p:sp>
      </p:gr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618" y="2431967"/>
            <a:ext cx="8015564" cy="4201928"/>
          </a:xfrm>
          <a:prstGeom prst="rect">
            <a:avLst/>
          </a:prstGeom>
        </p:spPr>
      </p:pic>
      <p:sp>
        <p:nvSpPr>
          <p:cNvPr id="26" name="TextBox 25"/>
          <p:cNvSpPr txBox="1"/>
          <p:nvPr/>
        </p:nvSpPr>
        <p:spPr>
          <a:xfrm>
            <a:off x="3505200" y="1714500"/>
            <a:ext cx="13106400"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For the spatial prediction, we selected CNN (Convolutional Neural Network)</a:t>
            </a:r>
          </a:p>
        </p:txBody>
      </p:sp>
      <p:sp>
        <p:nvSpPr>
          <p:cNvPr id="27" name="TextBox 26"/>
          <p:cNvSpPr txBox="1"/>
          <p:nvPr/>
        </p:nvSpPr>
        <p:spPr>
          <a:xfrm>
            <a:off x="3657600" y="7048500"/>
            <a:ext cx="8077200"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We select some architecture of CNN</a:t>
            </a:r>
          </a:p>
        </p:txBody>
      </p:sp>
    </p:spTree>
    <p:extLst>
      <p:ext uri="{BB962C8B-B14F-4D97-AF65-F5344CB8AC3E}">
        <p14:creationId xmlns:p14="http://schemas.microsoft.com/office/powerpoint/2010/main" val="8257614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29000" y="744008"/>
            <a:ext cx="10668000" cy="843821"/>
          </a:xfrm>
          <a:prstGeom prst="rect">
            <a:avLst/>
          </a:prstGeom>
        </p:spPr>
        <p:txBody>
          <a:bodyPr vert="horz" wrap="square" lIns="0" tIns="12700" rIns="0" bIns="0" rtlCol="0">
            <a:spAutoFit/>
          </a:bodyPr>
          <a:lstStyle/>
          <a:p>
            <a:pPr marL="12700">
              <a:lnSpc>
                <a:spcPct val="100000"/>
              </a:lnSpc>
              <a:spcBef>
                <a:spcPts val="100"/>
              </a:spcBef>
            </a:pPr>
            <a:r>
              <a:rPr lang="en-US" spc="190" dirty="0"/>
              <a:t>ADDING FEATURES </a:t>
            </a:r>
            <a:endParaRPr spc="190" dirty="0"/>
          </a:p>
        </p:txBody>
      </p:sp>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15</a:t>
            </a:fld>
            <a:endParaRPr lang="en-US" b="1" dirty="0">
              <a:solidFill>
                <a:schemeClr val="tx1"/>
              </a:solidFill>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890E5AF0-F83F-3611-069A-A7DE9D0118F7}"/>
              </a:ext>
            </a:extLst>
          </p:cNvPr>
          <p:cNvSpPr txBox="1"/>
          <p:nvPr/>
        </p:nvSpPr>
        <p:spPr>
          <a:xfrm>
            <a:off x="3352800" y="1448458"/>
            <a:ext cx="13182600" cy="1846659"/>
          </a:xfrm>
          <a:prstGeom prst="rect">
            <a:avLst/>
          </a:prstGeom>
          <a:noFill/>
        </p:spPr>
        <p:txBody>
          <a:bodyPr wrap="square" rtlCol="0">
            <a:spAutoFit/>
          </a:bodyPr>
          <a:lstStyle/>
          <a:p>
            <a:endParaRPr lang="en-US" dirty="0"/>
          </a:p>
          <a:p>
            <a:r>
              <a:rPr lang="en-US" sz="4000" dirty="0">
                <a:latin typeface="Cambria" panose="02040503050406030204" pitchFamily="18" charset="0"/>
                <a:ea typeface="Cambria" panose="02040503050406030204" pitchFamily="18" charset="0"/>
              </a:rPr>
              <a:t>1.Green Index (NDVI)  </a:t>
            </a:r>
            <a:endParaRPr lang="en-US" sz="2800" dirty="0">
              <a:latin typeface="Cambria" panose="02040503050406030204" pitchFamily="18" charset="0"/>
              <a:ea typeface="Cambria" panose="02040503050406030204" pitchFamily="18" charset="0"/>
            </a:endParaRPr>
          </a:p>
          <a:p>
            <a:pPr marL="457200" indent="-457200" rtl="0">
              <a:buFont typeface="Wingdings" panose="05000000000000000000" pitchFamily="2" charset="2"/>
              <a:buChar char="Ø"/>
            </a:pPr>
            <a:r>
              <a:rPr lang="en-US" sz="2800" dirty="0">
                <a:latin typeface="Cambria" panose="02040503050406030204" pitchFamily="18" charset="0"/>
                <a:ea typeface="Cambria" panose="02040503050406030204" pitchFamily="18" charset="0"/>
              </a:rPr>
              <a:t>High NDVI values indicate dense vegetation, which acts as a natural filter to reduce PM2.5 levels. </a:t>
            </a:r>
          </a:p>
        </p:txBody>
      </p:sp>
      <p:pic>
        <p:nvPicPr>
          <p:cNvPr id="11" name="Picture 10" descr="A close-up of a house&#10;&#10;AI-generated content may be incorrect.">
            <a:extLst>
              <a:ext uri="{FF2B5EF4-FFF2-40B4-BE49-F238E27FC236}">
                <a16:creationId xmlns:a16="http://schemas.microsoft.com/office/drawing/2014/main" id="{0082B51F-E9A2-0094-BEFD-6FCB375B3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2958" y="5333982"/>
            <a:ext cx="6521642" cy="3644394"/>
          </a:xfrm>
          <a:prstGeom prst="rect">
            <a:avLst/>
          </a:prstGeom>
        </p:spPr>
      </p:pic>
      <p:sp>
        <p:nvSpPr>
          <p:cNvPr id="14" name="TextBox 13">
            <a:extLst>
              <a:ext uri="{FF2B5EF4-FFF2-40B4-BE49-F238E27FC236}">
                <a16:creationId xmlns:a16="http://schemas.microsoft.com/office/drawing/2014/main" id="{2185A2B9-59E2-406A-68F5-93E35DB79FE4}"/>
              </a:ext>
            </a:extLst>
          </p:cNvPr>
          <p:cNvSpPr txBox="1"/>
          <p:nvPr/>
        </p:nvSpPr>
        <p:spPr>
          <a:xfrm>
            <a:off x="3612958" y="9004149"/>
            <a:ext cx="6832984" cy="523220"/>
          </a:xfrm>
          <a:prstGeom prst="rect">
            <a:avLst/>
          </a:prstGeom>
          <a:noFill/>
        </p:spPr>
        <p:txBody>
          <a:bodyPr wrap="square" rtlCol="0">
            <a:spAutoFit/>
          </a:bodyPr>
          <a:lstStyle/>
          <a:p>
            <a:pPr algn="ctr"/>
            <a:r>
              <a:rPr lang="en-US" sz="2800" dirty="0" smtClean="0">
                <a:latin typeface="Cambria" panose="02040503050406030204" pitchFamily="18" charset="0"/>
                <a:ea typeface="Cambria" panose="02040503050406030204" pitchFamily="18" charset="0"/>
              </a:rPr>
              <a:t>Green Index</a:t>
            </a:r>
            <a:endParaRPr lang="en-US" sz="2800" dirty="0">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id="{3E31FDDD-533D-767C-FDD3-7E406F26B876}"/>
              </a:ext>
            </a:extLst>
          </p:cNvPr>
          <p:cNvSpPr txBox="1"/>
          <p:nvPr/>
        </p:nvSpPr>
        <p:spPr>
          <a:xfrm>
            <a:off x="10994571" y="8978376"/>
            <a:ext cx="6832984" cy="523220"/>
          </a:xfrm>
          <a:prstGeom prst="rect">
            <a:avLst/>
          </a:prstGeom>
          <a:noFill/>
        </p:spPr>
        <p:txBody>
          <a:bodyPr wrap="square" rtlCol="0">
            <a:spAutoFit/>
          </a:bodyPr>
          <a:lstStyle/>
          <a:p>
            <a:pPr algn="ctr"/>
            <a:r>
              <a:rPr lang="en-US" sz="2800" dirty="0" smtClean="0">
                <a:latin typeface="Cambria" panose="02040503050406030204" pitchFamily="18" charset="0"/>
                <a:ea typeface="Cambria" panose="02040503050406030204" pitchFamily="18" charset="0"/>
              </a:rPr>
              <a:t>Urban Index</a:t>
            </a:r>
            <a:endParaRPr lang="en-US" sz="2800" dirty="0">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A1FA459A-074F-758D-00C2-571D5E2B900E}"/>
              </a:ext>
            </a:extLst>
          </p:cNvPr>
          <p:cNvSpPr txBox="1"/>
          <p:nvPr/>
        </p:nvSpPr>
        <p:spPr>
          <a:xfrm>
            <a:off x="3352800" y="3198014"/>
            <a:ext cx="13182600" cy="1846659"/>
          </a:xfrm>
          <a:prstGeom prst="rect">
            <a:avLst/>
          </a:prstGeom>
          <a:noFill/>
        </p:spPr>
        <p:txBody>
          <a:bodyPr wrap="square" rtlCol="0">
            <a:spAutoFit/>
          </a:bodyPr>
          <a:lstStyle/>
          <a:p>
            <a:endParaRPr lang="en-US" dirty="0"/>
          </a:p>
          <a:p>
            <a:r>
              <a:rPr lang="en-US" sz="4000" dirty="0" smtClean="0">
                <a:latin typeface="Cambria" panose="02040503050406030204" pitchFamily="18" charset="0"/>
                <a:ea typeface="Cambria" panose="02040503050406030204" pitchFamily="18" charset="0"/>
              </a:rPr>
              <a:t>2.Urban </a:t>
            </a:r>
            <a:r>
              <a:rPr lang="en-US" sz="4000" dirty="0">
                <a:latin typeface="Cambria" panose="02040503050406030204" pitchFamily="18" charset="0"/>
                <a:ea typeface="Cambria" panose="02040503050406030204" pitchFamily="18" charset="0"/>
              </a:rPr>
              <a:t>Index (NDBI)  </a:t>
            </a:r>
            <a:endParaRPr lang="en-US" sz="2800" dirty="0">
              <a:latin typeface="Cambria" panose="02040503050406030204" pitchFamily="18" charset="0"/>
              <a:ea typeface="Cambria" panose="02040503050406030204" pitchFamily="18" charset="0"/>
            </a:endParaRPr>
          </a:p>
          <a:p>
            <a:pPr marL="457200" indent="-457200" rtl="0">
              <a:buFont typeface="Wingdings" panose="05000000000000000000" pitchFamily="2" charset="2"/>
              <a:buChar char="Ø"/>
            </a:pPr>
            <a:r>
              <a:rPr lang="en-US" sz="2800" dirty="0">
                <a:latin typeface="Cambria" panose="02040503050406030204" pitchFamily="18" charset="0"/>
                <a:ea typeface="Cambria" panose="02040503050406030204" pitchFamily="18" charset="0"/>
              </a:rPr>
              <a:t>High NDBI values mark urban areas with elevated PM2.5 from human activities like traffic and industry. </a:t>
            </a:r>
          </a:p>
        </p:txBody>
      </p:sp>
      <p:pic>
        <p:nvPicPr>
          <p:cNvPr id="16" name="Picture 15" descr="A close-up of a city&#10;&#10;AI-generated content may be incorrect.">
            <a:extLst>
              <a:ext uri="{FF2B5EF4-FFF2-40B4-BE49-F238E27FC236}">
                <a16:creationId xmlns:a16="http://schemas.microsoft.com/office/drawing/2014/main" id="{1CC89E16-BB6E-466D-0271-C1ADCA247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618" y="5257764"/>
            <a:ext cx="6604381" cy="3644394"/>
          </a:xfrm>
          <a:prstGeom prst="rect">
            <a:avLst/>
          </a:prstGeom>
        </p:spPr>
      </p:pic>
    </p:spTree>
    <p:extLst>
      <p:ext uri="{BB962C8B-B14F-4D97-AF65-F5344CB8AC3E}">
        <p14:creationId xmlns:p14="http://schemas.microsoft.com/office/powerpoint/2010/main" val="16455915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16</a:t>
            </a:fld>
            <a:endParaRPr lang="en-US" b="1" dirty="0">
              <a:solidFill>
                <a:schemeClr val="tx1"/>
              </a:solidFill>
              <a:latin typeface="Cambria" panose="02040503050406030204" pitchFamily="18" charset="0"/>
              <a:ea typeface="Cambria" panose="02040503050406030204" pitchFamily="18" charset="0"/>
            </a:endParaRPr>
          </a:p>
        </p:txBody>
      </p:sp>
      <p:sp>
        <p:nvSpPr>
          <p:cNvPr id="9" name="object 3"/>
          <p:cNvSpPr txBox="1">
            <a:spLocks noGrp="1"/>
          </p:cNvSpPr>
          <p:nvPr>
            <p:ph type="title"/>
          </p:nvPr>
        </p:nvSpPr>
        <p:spPr>
          <a:xfrm>
            <a:off x="3733801" y="508693"/>
            <a:ext cx="11506200" cy="689932"/>
          </a:xfrm>
          <a:prstGeom prst="rect">
            <a:avLst/>
          </a:prstGeom>
        </p:spPr>
        <p:txBody>
          <a:bodyPr vert="horz" wrap="square" lIns="0" tIns="12700" rIns="0" bIns="0" rtlCol="0">
            <a:spAutoFit/>
          </a:bodyPr>
          <a:lstStyle/>
          <a:p>
            <a:pPr marL="12700">
              <a:lnSpc>
                <a:spcPct val="100000"/>
              </a:lnSpc>
              <a:spcBef>
                <a:spcPts val="100"/>
              </a:spcBef>
            </a:pPr>
            <a:r>
              <a:rPr lang="en-US" sz="4400" spc="295" dirty="0"/>
              <a:t>RESULTS </a:t>
            </a:r>
            <a:r>
              <a:rPr lang="en-US" sz="4400" spc="295" dirty="0" smtClean="0"/>
              <a:t>COMPARISON</a:t>
            </a:r>
            <a:endParaRPr sz="4400" spc="190" dirty="0"/>
          </a:p>
        </p:txBody>
      </p:sp>
      <p:graphicFrame>
        <p:nvGraphicFramePr>
          <p:cNvPr id="11" name="Table 10">
            <a:extLst>
              <a:ext uri="{FF2B5EF4-FFF2-40B4-BE49-F238E27FC236}">
                <a16:creationId xmlns:a16="http://schemas.microsoft.com/office/drawing/2014/main" id="{0A62D0C2-F153-BD2D-5488-C84AD8A26675}"/>
              </a:ext>
            </a:extLst>
          </p:cNvPr>
          <p:cNvGraphicFramePr>
            <a:graphicFrameLocks noGrp="1"/>
          </p:cNvGraphicFramePr>
          <p:nvPr>
            <p:extLst/>
          </p:nvPr>
        </p:nvGraphicFramePr>
        <p:xfrm>
          <a:off x="3733801" y="1572768"/>
          <a:ext cx="13639800" cy="7619999"/>
        </p:xfrm>
        <a:graphic>
          <a:graphicData uri="http://schemas.openxmlformats.org/drawingml/2006/table">
            <a:tbl>
              <a:tblPr firstRow="1" bandRow="1">
                <a:tableStyleId>{5C22544A-7EE6-4342-B048-85BDC9FD1C3A}</a:tableStyleId>
              </a:tblPr>
              <a:tblGrid>
                <a:gridCol w="3841093">
                  <a:extLst>
                    <a:ext uri="{9D8B030D-6E8A-4147-A177-3AD203B41FA5}">
                      <a16:colId xmlns:a16="http://schemas.microsoft.com/office/drawing/2014/main" val="1614126947"/>
                    </a:ext>
                  </a:extLst>
                </a:gridCol>
                <a:gridCol w="2351690">
                  <a:extLst>
                    <a:ext uri="{9D8B030D-6E8A-4147-A177-3AD203B41FA5}">
                      <a16:colId xmlns:a16="http://schemas.microsoft.com/office/drawing/2014/main" val="1740257043"/>
                    </a:ext>
                  </a:extLst>
                </a:gridCol>
                <a:gridCol w="2430079">
                  <a:extLst>
                    <a:ext uri="{9D8B030D-6E8A-4147-A177-3AD203B41FA5}">
                      <a16:colId xmlns:a16="http://schemas.microsoft.com/office/drawing/2014/main" val="2259196777"/>
                    </a:ext>
                  </a:extLst>
                </a:gridCol>
                <a:gridCol w="2508469">
                  <a:extLst>
                    <a:ext uri="{9D8B030D-6E8A-4147-A177-3AD203B41FA5}">
                      <a16:colId xmlns:a16="http://schemas.microsoft.com/office/drawing/2014/main" val="2009451076"/>
                    </a:ext>
                  </a:extLst>
                </a:gridCol>
                <a:gridCol w="2508469">
                  <a:extLst>
                    <a:ext uri="{9D8B030D-6E8A-4147-A177-3AD203B41FA5}">
                      <a16:colId xmlns:a16="http://schemas.microsoft.com/office/drawing/2014/main" val="70997909"/>
                    </a:ext>
                  </a:extLst>
                </a:gridCol>
              </a:tblGrid>
              <a:tr h="872026">
                <a:tc row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Cambria" panose="02040503050406030204" pitchFamily="18" charset="0"/>
                          <a:ea typeface="Cambria" panose="02040503050406030204" pitchFamily="18" charset="0"/>
                        </a:rPr>
                        <a:t>CNN - Architecture</a:t>
                      </a:r>
                    </a:p>
                    <a:p>
                      <a:pPr algn="ctr"/>
                      <a:endParaRPr lang="en-US" sz="1800" dirty="0">
                        <a:solidFill>
                          <a:schemeClr val="tx1"/>
                        </a:solidFill>
                      </a:endParaRPr>
                    </a:p>
                  </a:txBody>
                  <a:tcPr anchor="ctr">
                    <a:solidFill>
                      <a:schemeClr val="tx2">
                        <a:lumMod val="60000"/>
                        <a:lumOff val="40000"/>
                        <a:alpha val="95000"/>
                      </a:schemeClr>
                    </a:solidFill>
                  </a:tcPr>
                </a:tc>
                <a:tc gridSpan="2">
                  <a:txBody>
                    <a:bodyPr/>
                    <a:lstStyle/>
                    <a:p>
                      <a:pPr algn="ctr"/>
                      <a:r>
                        <a:rPr lang="en-US" sz="2400" dirty="0">
                          <a:solidFill>
                            <a:schemeClr val="tx1"/>
                          </a:solidFill>
                        </a:rPr>
                        <a:t>RMSE</a:t>
                      </a:r>
                    </a:p>
                  </a:txBody>
                  <a:tcPr anchor="ctr">
                    <a:solidFill>
                      <a:schemeClr val="tx2">
                        <a:lumMod val="60000"/>
                        <a:lumOff val="40000"/>
                        <a:alpha val="95000"/>
                      </a:schemeClr>
                    </a:solidFill>
                  </a:tcPr>
                </a:tc>
                <a:tc hMerge="1">
                  <a:txBody>
                    <a:bodyPr/>
                    <a:lstStyle/>
                    <a:p>
                      <a:endParaRPr lang="en-US" dirty="0"/>
                    </a:p>
                  </a:txBody>
                  <a:tcPr/>
                </a:tc>
                <a:tc gridSpan="2">
                  <a:txBody>
                    <a:bodyPr/>
                    <a:lstStyle/>
                    <a:p>
                      <a:pPr algn="ctr"/>
                      <a:r>
                        <a:rPr lang="en-US" sz="2400" dirty="0">
                          <a:solidFill>
                            <a:schemeClr val="tx1"/>
                          </a:solidFill>
                        </a:rPr>
                        <a:t>Coefficient of Determination</a:t>
                      </a:r>
                    </a:p>
                  </a:txBody>
                  <a:tcPr anchor="ctr">
                    <a:solidFill>
                      <a:schemeClr val="tx2">
                        <a:lumMod val="60000"/>
                        <a:lumOff val="40000"/>
                        <a:alpha val="95000"/>
                      </a:schemeClr>
                    </a:solidFill>
                  </a:tcPr>
                </a:tc>
                <a:tc hMerge="1">
                  <a:txBody>
                    <a:bodyPr/>
                    <a:lstStyle/>
                    <a:p>
                      <a:endParaRPr lang="en-US" dirty="0"/>
                    </a:p>
                  </a:txBody>
                  <a:tcPr/>
                </a:tc>
                <a:extLst>
                  <a:ext uri="{0D108BD9-81ED-4DB2-BD59-A6C34878D82A}">
                    <a16:rowId xmlns:a16="http://schemas.microsoft.com/office/drawing/2014/main" val="893924685"/>
                  </a:ext>
                </a:extLst>
              </a:tr>
              <a:tr h="891405">
                <a:tc vMerge="1">
                  <a:txBody>
                    <a:bodyPr/>
                    <a:lstStyle/>
                    <a:p>
                      <a:endParaRPr lang="en-US"/>
                    </a:p>
                  </a:txBody>
                  <a:tcPr/>
                </a:tc>
                <a:tc>
                  <a:txBody>
                    <a:bodyPr/>
                    <a:lstStyle/>
                    <a:p>
                      <a:pPr algn="ctr"/>
                      <a:r>
                        <a:rPr lang="en-US" sz="2000" b="1" dirty="0"/>
                        <a:t>Mean</a:t>
                      </a:r>
                    </a:p>
                  </a:txBody>
                  <a:tcPr anchor="ctr">
                    <a:solidFill>
                      <a:schemeClr val="tx2">
                        <a:lumMod val="60000"/>
                        <a:lumOff val="40000"/>
                        <a:alpha val="95000"/>
                      </a:schemeClr>
                    </a:solidFill>
                  </a:tcPr>
                </a:tc>
                <a:tc>
                  <a:txBody>
                    <a:bodyPr/>
                    <a:lstStyle/>
                    <a:p>
                      <a:pPr algn="ctr"/>
                      <a:r>
                        <a:rPr lang="en-US" sz="2000" b="1" dirty="0"/>
                        <a:t>Variance</a:t>
                      </a:r>
                    </a:p>
                  </a:txBody>
                  <a:tcPr anchor="ctr">
                    <a:solidFill>
                      <a:schemeClr val="tx2">
                        <a:lumMod val="60000"/>
                        <a:lumOff val="40000"/>
                        <a:alpha val="95000"/>
                      </a:schemeClr>
                    </a:solidFill>
                  </a:tcPr>
                </a:tc>
                <a:tc>
                  <a:txBody>
                    <a:bodyPr/>
                    <a:lstStyle/>
                    <a:p>
                      <a:pPr algn="ctr"/>
                      <a:r>
                        <a:rPr lang="en-US" b="1" dirty="0"/>
                        <a:t>Mean</a:t>
                      </a:r>
                    </a:p>
                  </a:txBody>
                  <a:tcPr anchor="ctr">
                    <a:solidFill>
                      <a:schemeClr val="tx2">
                        <a:lumMod val="60000"/>
                        <a:lumOff val="40000"/>
                        <a:alpha val="95000"/>
                      </a:schemeClr>
                    </a:solidFill>
                  </a:tcPr>
                </a:tc>
                <a:tc>
                  <a:txBody>
                    <a:bodyPr/>
                    <a:lstStyle/>
                    <a:p>
                      <a:pPr algn="ctr"/>
                      <a:r>
                        <a:rPr lang="en-US" b="1" dirty="0"/>
                        <a:t>Variance</a:t>
                      </a:r>
                    </a:p>
                  </a:txBody>
                  <a:tcPr anchor="ctr">
                    <a:solidFill>
                      <a:schemeClr val="tx2">
                        <a:lumMod val="60000"/>
                        <a:lumOff val="40000"/>
                        <a:alpha val="95000"/>
                      </a:schemeClr>
                    </a:solidFill>
                  </a:tcPr>
                </a:tc>
                <a:extLst>
                  <a:ext uri="{0D108BD9-81ED-4DB2-BD59-A6C34878D82A}">
                    <a16:rowId xmlns:a16="http://schemas.microsoft.com/office/drawing/2014/main" val="70628103"/>
                  </a:ext>
                </a:extLst>
              </a:tr>
              <a:tr h="732071">
                <a:tc>
                  <a:txBody>
                    <a:bodyPr/>
                    <a:lstStyle/>
                    <a:p>
                      <a:pPr algn="l"/>
                      <a:r>
                        <a:rPr lang="en-US" sz="2000" dirty="0">
                          <a:latin typeface="Cambria" panose="02040503050406030204" pitchFamily="18" charset="0"/>
                          <a:ea typeface="Cambria" panose="02040503050406030204" pitchFamily="18" charset="0"/>
                        </a:rPr>
                        <a:t>VGG – 16 (With feature)</a:t>
                      </a:r>
                    </a:p>
                  </a:txBody>
                  <a:tcPr anchor="ctr"/>
                </a:tc>
                <a:tc>
                  <a:txBody>
                    <a:bodyPr/>
                    <a:lstStyle/>
                    <a:p>
                      <a:pPr algn="ctr"/>
                      <a:r>
                        <a:rPr lang="en-US" sz="2000" dirty="0">
                          <a:latin typeface="Cambria" panose="02040503050406030204" pitchFamily="18" charset="0"/>
                          <a:ea typeface="Cambria" panose="02040503050406030204" pitchFamily="18" charset="0"/>
                        </a:rPr>
                        <a:t>5.81</a:t>
                      </a:r>
                    </a:p>
                  </a:txBody>
                  <a:tcPr anchor="ctr"/>
                </a:tc>
                <a:tc>
                  <a:txBody>
                    <a:bodyPr/>
                    <a:lstStyle/>
                    <a:p>
                      <a:pPr algn="ctr"/>
                      <a:r>
                        <a:rPr lang="en-US" sz="2000" dirty="0">
                          <a:latin typeface="Cambria" panose="02040503050406030204" pitchFamily="18" charset="0"/>
                          <a:ea typeface="Cambria" panose="02040503050406030204" pitchFamily="18" charset="0"/>
                        </a:rPr>
                        <a:t>0.0589</a:t>
                      </a:r>
                    </a:p>
                  </a:txBody>
                  <a:tcPr anchor="ctr"/>
                </a:tc>
                <a:tc>
                  <a:txBody>
                    <a:bodyPr/>
                    <a:lstStyle/>
                    <a:p>
                      <a:pPr algn="ctr"/>
                      <a:r>
                        <a:rPr lang="en-US" sz="2000" dirty="0">
                          <a:latin typeface="Cambria" panose="02040503050406030204" pitchFamily="18" charset="0"/>
                          <a:ea typeface="Cambria" panose="02040503050406030204" pitchFamily="18" charset="0"/>
                        </a:rPr>
                        <a:t>0.631</a:t>
                      </a:r>
                    </a:p>
                  </a:txBody>
                  <a:tcPr anchor="ctr"/>
                </a:tc>
                <a:tc>
                  <a:txBody>
                    <a:bodyPr/>
                    <a:lstStyle/>
                    <a:p>
                      <a:pPr algn="ctr"/>
                      <a:r>
                        <a:rPr lang="en-US" sz="2000" dirty="0">
                          <a:latin typeface="Cambria" panose="02040503050406030204" pitchFamily="18" charset="0"/>
                          <a:ea typeface="Cambria" panose="02040503050406030204" pitchFamily="18" charset="0"/>
                        </a:rPr>
                        <a:t>0.00105</a:t>
                      </a:r>
                    </a:p>
                  </a:txBody>
                  <a:tcPr anchor="ctr"/>
                </a:tc>
                <a:extLst>
                  <a:ext uri="{0D108BD9-81ED-4DB2-BD59-A6C34878D82A}">
                    <a16:rowId xmlns:a16="http://schemas.microsoft.com/office/drawing/2014/main" val="4122397730"/>
                  </a:ext>
                </a:extLst>
              </a:tr>
              <a:tr h="732071">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000" dirty="0">
                          <a:latin typeface="Cambria" panose="02040503050406030204" pitchFamily="18" charset="0"/>
                          <a:ea typeface="Cambria" panose="02040503050406030204" pitchFamily="18" charset="0"/>
                        </a:rPr>
                        <a:t>VGG – 16 (Without feature)</a:t>
                      </a:r>
                    </a:p>
                  </a:txBody>
                  <a:tcPr anchor="ctr"/>
                </a:tc>
                <a:tc>
                  <a:txBody>
                    <a:bodyPr/>
                    <a:lstStyle/>
                    <a:p>
                      <a:pPr algn="ctr"/>
                      <a:r>
                        <a:rPr lang="en-US" sz="2000" dirty="0">
                          <a:latin typeface="Cambria" panose="02040503050406030204" pitchFamily="18" charset="0"/>
                          <a:ea typeface="Cambria" panose="02040503050406030204" pitchFamily="18" charset="0"/>
                        </a:rPr>
                        <a:t>6.16</a:t>
                      </a:r>
                    </a:p>
                  </a:txBody>
                  <a:tcPr anchor="ctr"/>
                </a:tc>
                <a:tc>
                  <a:txBody>
                    <a:bodyPr/>
                    <a:lstStyle/>
                    <a:p>
                      <a:pPr algn="ctr"/>
                      <a:r>
                        <a:rPr lang="en-US" sz="2000" dirty="0">
                          <a:latin typeface="Cambria" panose="02040503050406030204" pitchFamily="18" charset="0"/>
                          <a:ea typeface="Cambria" panose="02040503050406030204" pitchFamily="18" charset="0"/>
                        </a:rPr>
                        <a:t>0.0755</a:t>
                      </a:r>
                    </a:p>
                  </a:txBody>
                  <a:tcPr anchor="ctr"/>
                </a:tc>
                <a:tc>
                  <a:txBody>
                    <a:bodyPr/>
                    <a:lstStyle/>
                    <a:p>
                      <a:pPr algn="ctr"/>
                      <a:r>
                        <a:rPr lang="en-US" sz="2000" dirty="0">
                          <a:latin typeface="Cambria" panose="02040503050406030204" pitchFamily="18" charset="0"/>
                          <a:ea typeface="Cambria" panose="02040503050406030204" pitchFamily="18" charset="0"/>
                        </a:rPr>
                        <a:t>0.582</a:t>
                      </a:r>
                    </a:p>
                  </a:txBody>
                  <a:tcPr anchor="ctr"/>
                </a:tc>
                <a:tc>
                  <a:txBody>
                    <a:bodyPr/>
                    <a:lstStyle/>
                    <a:p>
                      <a:pPr algn="ctr"/>
                      <a:r>
                        <a:rPr lang="en-US" sz="2000" dirty="0">
                          <a:latin typeface="Cambria" panose="02040503050406030204" pitchFamily="18" charset="0"/>
                          <a:ea typeface="Cambria" panose="02040503050406030204" pitchFamily="18" charset="0"/>
                        </a:rPr>
                        <a:t>0.00163</a:t>
                      </a:r>
                    </a:p>
                  </a:txBody>
                  <a:tcPr anchor="ctr"/>
                </a:tc>
                <a:extLst>
                  <a:ext uri="{0D108BD9-81ED-4DB2-BD59-A6C34878D82A}">
                    <a16:rowId xmlns:a16="http://schemas.microsoft.com/office/drawing/2014/main" val="804892863"/>
                  </a:ext>
                </a:extLst>
              </a:tr>
              <a:tr h="732071">
                <a:tc>
                  <a:txBody>
                    <a:bodyPr/>
                    <a:lstStyle/>
                    <a:p>
                      <a:pPr algn="l"/>
                      <a:r>
                        <a:rPr lang="en-US" sz="2000" dirty="0" err="1">
                          <a:latin typeface="Cambria" panose="02040503050406030204" pitchFamily="18" charset="0"/>
                          <a:ea typeface="Cambria" panose="02040503050406030204" pitchFamily="18" charset="0"/>
                        </a:rPr>
                        <a:t>LeNet</a:t>
                      </a:r>
                      <a:r>
                        <a:rPr lang="en-US" sz="2000" dirty="0">
                          <a:latin typeface="Cambria" panose="02040503050406030204" pitchFamily="18" charset="0"/>
                          <a:ea typeface="Cambria" panose="02040503050406030204" pitchFamily="18" charset="0"/>
                        </a:rPr>
                        <a:t> - 5 (With feature)</a:t>
                      </a:r>
                    </a:p>
                  </a:txBody>
                  <a:tcPr anchor="ctr"/>
                </a:tc>
                <a:tc>
                  <a:txBody>
                    <a:bodyPr/>
                    <a:lstStyle/>
                    <a:p>
                      <a:pPr algn="ctr"/>
                      <a:r>
                        <a:rPr lang="en-US" sz="2000" dirty="0">
                          <a:latin typeface="Cambria" panose="02040503050406030204" pitchFamily="18" charset="0"/>
                          <a:ea typeface="Cambria" panose="02040503050406030204" pitchFamily="18" charset="0"/>
                        </a:rPr>
                        <a:t>6.27</a:t>
                      </a:r>
                    </a:p>
                  </a:txBody>
                  <a:tcPr anchor="ctr"/>
                </a:tc>
                <a:tc>
                  <a:txBody>
                    <a:bodyPr/>
                    <a:lstStyle/>
                    <a:p>
                      <a:pPr algn="ctr"/>
                      <a:r>
                        <a:rPr lang="en-US" sz="2000" dirty="0">
                          <a:latin typeface="Cambria" panose="02040503050406030204" pitchFamily="18" charset="0"/>
                          <a:ea typeface="Cambria" panose="02040503050406030204" pitchFamily="18" charset="0"/>
                        </a:rPr>
                        <a:t>0.0187</a:t>
                      </a:r>
                    </a:p>
                  </a:txBody>
                  <a:tcPr anchor="ctr"/>
                </a:tc>
                <a:tc>
                  <a:txBody>
                    <a:bodyPr/>
                    <a:lstStyle/>
                    <a:p>
                      <a:pPr algn="ctr"/>
                      <a:r>
                        <a:rPr lang="en-US" sz="2000" dirty="0">
                          <a:latin typeface="Cambria" panose="02040503050406030204" pitchFamily="18" charset="0"/>
                          <a:ea typeface="Cambria" panose="02040503050406030204" pitchFamily="18" charset="0"/>
                        </a:rPr>
                        <a:t>0.573</a:t>
                      </a:r>
                    </a:p>
                  </a:txBody>
                  <a:tcPr anchor="ctr"/>
                </a:tc>
                <a:tc>
                  <a:txBody>
                    <a:bodyPr/>
                    <a:lstStyle/>
                    <a:p>
                      <a:pPr algn="ctr"/>
                      <a:r>
                        <a:rPr lang="en-US" sz="2000" dirty="0">
                          <a:latin typeface="Cambria" panose="02040503050406030204" pitchFamily="18" charset="0"/>
                          <a:ea typeface="Cambria" panose="02040503050406030204" pitchFamily="18" charset="0"/>
                        </a:rPr>
                        <a:t>0.000765</a:t>
                      </a:r>
                    </a:p>
                  </a:txBody>
                  <a:tcPr anchor="ctr"/>
                </a:tc>
                <a:extLst>
                  <a:ext uri="{0D108BD9-81ED-4DB2-BD59-A6C34878D82A}">
                    <a16:rowId xmlns:a16="http://schemas.microsoft.com/office/drawing/2014/main" val="2948242114"/>
                  </a:ext>
                </a:extLst>
              </a:tr>
              <a:tr h="732071">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000" dirty="0" err="1">
                          <a:latin typeface="Cambria" panose="02040503050406030204" pitchFamily="18" charset="0"/>
                          <a:ea typeface="Cambria" panose="02040503050406030204" pitchFamily="18" charset="0"/>
                        </a:rPr>
                        <a:t>LeNet</a:t>
                      </a:r>
                      <a:r>
                        <a:rPr lang="en-US" sz="2000" dirty="0">
                          <a:latin typeface="Cambria" panose="02040503050406030204" pitchFamily="18" charset="0"/>
                          <a:ea typeface="Cambria" panose="02040503050406030204" pitchFamily="18" charset="0"/>
                        </a:rPr>
                        <a:t>-  5 (Without feature)</a:t>
                      </a:r>
                    </a:p>
                  </a:txBody>
                  <a:tcPr anchor="ctr"/>
                </a:tc>
                <a:tc>
                  <a:txBody>
                    <a:bodyPr/>
                    <a:lstStyle/>
                    <a:p>
                      <a:pPr algn="ctr"/>
                      <a:r>
                        <a:rPr lang="en-US" sz="2000" dirty="0">
                          <a:latin typeface="Cambria" panose="02040503050406030204" pitchFamily="18" charset="0"/>
                          <a:ea typeface="Cambria" panose="02040503050406030204" pitchFamily="18" charset="0"/>
                        </a:rPr>
                        <a:t>6.33</a:t>
                      </a:r>
                    </a:p>
                  </a:txBody>
                  <a:tcPr anchor="ctr"/>
                </a:tc>
                <a:tc>
                  <a:txBody>
                    <a:bodyPr/>
                    <a:lstStyle/>
                    <a:p>
                      <a:pPr algn="ctr"/>
                      <a:r>
                        <a:rPr lang="en-US" sz="2000" dirty="0">
                          <a:latin typeface="Cambria" panose="02040503050406030204" pitchFamily="18" charset="0"/>
                          <a:ea typeface="Cambria" panose="02040503050406030204" pitchFamily="18" charset="0"/>
                        </a:rPr>
                        <a:t>0.0526</a:t>
                      </a:r>
                    </a:p>
                  </a:txBody>
                  <a:tcPr anchor="ctr"/>
                </a:tc>
                <a:tc>
                  <a:txBody>
                    <a:bodyPr/>
                    <a:lstStyle/>
                    <a:p>
                      <a:pPr algn="ctr"/>
                      <a:r>
                        <a:rPr lang="en-US" sz="2000" dirty="0">
                          <a:latin typeface="Cambria" panose="02040503050406030204" pitchFamily="18" charset="0"/>
                          <a:ea typeface="Cambria" panose="02040503050406030204" pitchFamily="18" charset="0"/>
                        </a:rPr>
                        <a:t>0.565</a:t>
                      </a:r>
                    </a:p>
                  </a:txBody>
                  <a:tcPr anchor="ctr"/>
                </a:tc>
                <a:tc>
                  <a:txBody>
                    <a:bodyPr/>
                    <a:lstStyle/>
                    <a:p>
                      <a:pPr algn="ctr"/>
                      <a:r>
                        <a:rPr lang="en-US" sz="2000" dirty="0">
                          <a:latin typeface="Cambria" panose="02040503050406030204" pitchFamily="18" charset="0"/>
                          <a:ea typeface="Cambria" panose="02040503050406030204" pitchFamily="18" charset="0"/>
                        </a:rPr>
                        <a:t>0.00101</a:t>
                      </a:r>
                    </a:p>
                  </a:txBody>
                  <a:tcPr anchor="ctr"/>
                </a:tc>
                <a:extLst>
                  <a:ext uri="{0D108BD9-81ED-4DB2-BD59-A6C34878D82A}">
                    <a16:rowId xmlns:a16="http://schemas.microsoft.com/office/drawing/2014/main" val="753046667"/>
                  </a:ext>
                </a:extLst>
              </a:tr>
              <a:tr h="732071">
                <a:tc>
                  <a:txBody>
                    <a:bodyPr/>
                    <a:lstStyle/>
                    <a:p>
                      <a:pPr algn="l"/>
                      <a:r>
                        <a:rPr lang="en-US" sz="2000" dirty="0" err="1">
                          <a:latin typeface="Cambria" panose="02040503050406030204" pitchFamily="18" charset="0"/>
                          <a:ea typeface="Cambria" panose="02040503050406030204" pitchFamily="18" charset="0"/>
                        </a:rPr>
                        <a:t>ResNet</a:t>
                      </a:r>
                      <a:r>
                        <a:rPr lang="en-US" sz="2000" dirty="0">
                          <a:latin typeface="Cambria" panose="02040503050406030204" pitchFamily="18" charset="0"/>
                          <a:ea typeface="Cambria" panose="02040503050406030204" pitchFamily="18" charset="0"/>
                        </a:rPr>
                        <a:t> – 50 (With feature)</a:t>
                      </a:r>
                    </a:p>
                  </a:txBody>
                  <a:tcPr anchor="ctr"/>
                </a:tc>
                <a:tc>
                  <a:txBody>
                    <a:bodyPr/>
                    <a:lstStyle/>
                    <a:p>
                      <a:pPr algn="ctr"/>
                      <a:r>
                        <a:rPr lang="en-US" sz="2000" dirty="0">
                          <a:latin typeface="Cambria" panose="02040503050406030204" pitchFamily="18" charset="0"/>
                          <a:ea typeface="Cambria" panose="02040503050406030204" pitchFamily="18" charset="0"/>
                        </a:rPr>
                        <a:t>7.35</a:t>
                      </a:r>
                    </a:p>
                  </a:txBody>
                  <a:tcPr anchor="ctr"/>
                </a:tc>
                <a:tc>
                  <a:txBody>
                    <a:bodyPr/>
                    <a:lstStyle/>
                    <a:p>
                      <a:pPr algn="ctr"/>
                      <a:r>
                        <a:rPr lang="en-US" sz="2000" dirty="0">
                          <a:latin typeface="Cambria" panose="02040503050406030204" pitchFamily="18" charset="0"/>
                          <a:ea typeface="Cambria" panose="02040503050406030204" pitchFamily="18" charset="0"/>
                        </a:rPr>
                        <a:t>0.0136</a:t>
                      </a:r>
                    </a:p>
                  </a:txBody>
                  <a:tcPr anchor="ctr"/>
                </a:tc>
                <a:tc>
                  <a:txBody>
                    <a:bodyPr/>
                    <a:lstStyle/>
                    <a:p>
                      <a:pPr algn="ctr"/>
                      <a:r>
                        <a:rPr lang="en-US" sz="2000" dirty="0">
                          <a:latin typeface="Cambria" panose="02040503050406030204" pitchFamily="18" charset="0"/>
                          <a:ea typeface="Cambria" panose="02040503050406030204" pitchFamily="18" charset="0"/>
                        </a:rPr>
                        <a:t>0.414</a:t>
                      </a:r>
                    </a:p>
                  </a:txBody>
                  <a:tcPr anchor="ctr"/>
                </a:tc>
                <a:tc>
                  <a:txBody>
                    <a:bodyPr/>
                    <a:lstStyle/>
                    <a:p>
                      <a:pPr algn="ctr"/>
                      <a:r>
                        <a:rPr lang="en-US" sz="2000" dirty="0">
                          <a:latin typeface="Cambria" panose="02040503050406030204" pitchFamily="18" charset="0"/>
                          <a:ea typeface="Cambria" panose="02040503050406030204" pitchFamily="18" charset="0"/>
                        </a:rPr>
                        <a:t>0.00035</a:t>
                      </a:r>
                    </a:p>
                  </a:txBody>
                  <a:tcPr anchor="ctr"/>
                </a:tc>
                <a:extLst>
                  <a:ext uri="{0D108BD9-81ED-4DB2-BD59-A6C34878D82A}">
                    <a16:rowId xmlns:a16="http://schemas.microsoft.com/office/drawing/2014/main" val="886699192"/>
                  </a:ext>
                </a:extLst>
              </a:tr>
              <a:tr h="732071">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000" dirty="0" err="1">
                          <a:latin typeface="Cambria" panose="02040503050406030204" pitchFamily="18" charset="0"/>
                          <a:ea typeface="Cambria" panose="02040503050406030204" pitchFamily="18" charset="0"/>
                        </a:rPr>
                        <a:t>ResNet</a:t>
                      </a:r>
                      <a:r>
                        <a:rPr lang="en-US" sz="2000" dirty="0">
                          <a:latin typeface="Cambria" panose="02040503050406030204" pitchFamily="18" charset="0"/>
                          <a:ea typeface="Cambria" panose="02040503050406030204" pitchFamily="18" charset="0"/>
                        </a:rPr>
                        <a:t> – 50 (Without feature)</a:t>
                      </a:r>
                    </a:p>
                  </a:txBody>
                  <a:tcPr anchor="ctr"/>
                </a:tc>
                <a:tc>
                  <a:txBody>
                    <a:bodyPr/>
                    <a:lstStyle/>
                    <a:p>
                      <a:pPr algn="ctr"/>
                      <a:r>
                        <a:rPr lang="en-US" sz="2000" dirty="0">
                          <a:latin typeface="Cambria" panose="02040503050406030204" pitchFamily="18" charset="0"/>
                          <a:ea typeface="Cambria" panose="02040503050406030204" pitchFamily="18" charset="0"/>
                        </a:rPr>
                        <a:t>7.39</a:t>
                      </a:r>
                    </a:p>
                  </a:txBody>
                  <a:tcPr anchor="ctr"/>
                </a:tc>
                <a:tc>
                  <a:txBody>
                    <a:bodyPr/>
                    <a:lstStyle/>
                    <a:p>
                      <a:pPr algn="ctr"/>
                      <a:r>
                        <a:rPr lang="en-US" sz="2000" dirty="0">
                          <a:latin typeface="Cambria" panose="02040503050406030204" pitchFamily="18" charset="0"/>
                          <a:ea typeface="Cambria" panose="02040503050406030204" pitchFamily="18" charset="0"/>
                        </a:rPr>
                        <a:t>0.0204</a:t>
                      </a:r>
                    </a:p>
                  </a:txBody>
                  <a:tcPr anchor="ctr"/>
                </a:tc>
                <a:tc>
                  <a:txBody>
                    <a:bodyPr/>
                    <a:lstStyle/>
                    <a:p>
                      <a:pPr algn="ctr"/>
                      <a:r>
                        <a:rPr lang="en-US" sz="2000" dirty="0">
                          <a:latin typeface="Cambria" panose="02040503050406030204" pitchFamily="18" charset="0"/>
                          <a:ea typeface="Cambria" panose="02040503050406030204" pitchFamily="18" charset="0"/>
                        </a:rPr>
                        <a:t>0.408</a:t>
                      </a:r>
                    </a:p>
                  </a:txBody>
                  <a:tcPr anchor="ctr"/>
                </a:tc>
                <a:tc>
                  <a:txBody>
                    <a:bodyPr/>
                    <a:lstStyle/>
                    <a:p>
                      <a:pPr algn="ctr"/>
                      <a:r>
                        <a:rPr lang="en-US" sz="2000" dirty="0">
                          <a:latin typeface="Cambria" panose="02040503050406030204" pitchFamily="18" charset="0"/>
                          <a:ea typeface="Cambria" panose="02040503050406030204" pitchFamily="18" charset="0"/>
                        </a:rPr>
                        <a:t>0.00053</a:t>
                      </a:r>
                    </a:p>
                  </a:txBody>
                  <a:tcPr anchor="ctr"/>
                </a:tc>
                <a:extLst>
                  <a:ext uri="{0D108BD9-81ED-4DB2-BD59-A6C34878D82A}">
                    <a16:rowId xmlns:a16="http://schemas.microsoft.com/office/drawing/2014/main" val="3454389276"/>
                  </a:ext>
                </a:extLst>
              </a:tr>
              <a:tr h="732071">
                <a:tc>
                  <a:txBody>
                    <a:bodyPr/>
                    <a:lstStyle/>
                    <a:p>
                      <a:pPr algn="l"/>
                      <a:r>
                        <a:rPr lang="en-US" sz="2000" dirty="0" err="1">
                          <a:latin typeface="Cambria" panose="02040503050406030204" pitchFamily="18" charset="0"/>
                          <a:ea typeface="Cambria" panose="02040503050406030204" pitchFamily="18" charset="0"/>
                        </a:rPr>
                        <a:t>MobileNet</a:t>
                      </a:r>
                      <a:r>
                        <a:rPr lang="en-US" sz="2000" dirty="0">
                          <a:latin typeface="Cambria" panose="02040503050406030204" pitchFamily="18" charset="0"/>
                          <a:ea typeface="Cambria" panose="02040503050406030204" pitchFamily="18" charset="0"/>
                        </a:rPr>
                        <a:t> (With feature)</a:t>
                      </a:r>
                    </a:p>
                  </a:txBody>
                  <a:tcPr anchor="ctr"/>
                </a:tc>
                <a:tc>
                  <a:txBody>
                    <a:bodyPr/>
                    <a:lstStyle/>
                    <a:p>
                      <a:pPr algn="ctr"/>
                      <a:r>
                        <a:rPr lang="en-US" sz="2000" dirty="0">
                          <a:latin typeface="Cambria" panose="02040503050406030204" pitchFamily="18" charset="0"/>
                          <a:ea typeface="Cambria" panose="02040503050406030204" pitchFamily="18" charset="0"/>
                        </a:rPr>
                        <a:t>6.65</a:t>
                      </a:r>
                    </a:p>
                  </a:txBody>
                  <a:tcPr anchor="ctr"/>
                </a:tc>
                <a:tc>
                  <a:txBody>
                    <a:bodyPr/>
                    <a:lstStyle/>
                    <a:p>
                      <a:pPr algn="ctr"/>
                      <a:r>
                        <a:rPr lang="en-US" sz="2000" dirty="0">
                          <a:latin typeface="Cambria" panose="02040503050406030204" pitchFamily="18" charset="0"/>
                          <a:ea typeface="Cambria" panose="02040503050406030204" pitchFamily="18" charset="0"/>
                        </a:rPr>
                        <a:t>0.0078</a:t>
                      </a:r>
                    </a:p>
                  </a:txBody>
                  <a:tcPr anchor="ctr"/>
                </a:tc>
                <a:tc>
                  <a:txBody>
                    <a:bodyPr/>
                    <a:lstStyle/>
                    <a:p>
                      <a:pPr algn="ctr"/>
                      <a:r>
                        <a:rPr lang="en-US" sz="2000" dirty="0">
                          <a:latin typeface="Cambria" panose="02040503050406030204" pitchFamily="18" charset="0"/>
                          <a:ea typeface="Cambria" panose="02040503050406030204" pitchFamily="18" charset="0"/>
                        </a:rPr>
                        <a:t>0.52</a:t>
                      </a:r>
                    </a:p>
                  </a:txBody>
                  <a:tcPr anchor="ctr"/>
                </a:tc>
                <a:tc>
                  <a:txBody>
                    <a:bodyPr/>
                    <a:lstStyle/>
                    <a:p>
                      <a:pPr algn="ctr"/>
                      <a:r>
                        <a:rPr lang="en-US" sz="2000" dirty="0">
                          <a:latin typeface="Cambria" panose="02040503050406030204" pitchFamily="18" charset="0"/>
                          <a:ea typeface="Cambria" panose="02040503050406030204" pitchFamily="18" charset="0"/>
                        </a:rPr>
                        <a:t>0.00016</a:t>
                      </a:r>
                    </a:p>
                  </a:txBody>
                  <a:tcPr anchor="ctr"/>
                </a:tc>
                <a:extLst>
                  <a:ext uri="{0D108BD9-81ED-4DB2-BD59-A6C34878D82A}">
                    <a16:rowId xmlns:a16="http://schemas.microsoft.com/office/drawing/2014/main" val="924256594"/>
                  </a:ext>
                </a:extLst>
              </a:tr>
              <a:tr h="732071">
                <a:tc>
                  <a:txBody>
                    <a:bodyPr/>
                    <a:lstStyle/>
                    <a:p>
                      <a:pPr algn="l"/>
                      <a:r>
                        <a:rPr lang="en-US" sz="2000" dirty="0" err="1">
                          <a:latin typeface="Cambria" panose="02040503050406030204" pitchFamily="18" charset="0"/>
                          <a:ea typeface="Cambria" panose="02040503050406030204" pitchFamily="18" charset="0"/>
                        </a:rPr>
                        <a:t>MobileNet</a:t>
                      </a:r>
                      <a:r>
                        <a:rPr lang="en-US" sz="2000" dirty="0">
                          <a:latin typeface="Cambria" panose="02040503050406030204" pitchFamily="18" charset="0"/>
                          <a:ea typeface="Cambria" panose="02040503050406030204" pitchFamily="18" charset="0"/>
                        </a:rPr>
                        <a:t> (Without feature)</a:t>
                      </a:r>
                    </a:p>
                  </a:txBody>
                  <a:tcPr anchor="ctr"/>
                </a:tc>
                <a:tc>
                  <a:txBody>
                    <a:bodyPr/>
                    <a:lstStyle/>
                    <a:p>
                      <a:pPr algn="ctr"/>
                      <a:r>
                        <a:rPr lang="en-US" sz="2000" dirty="0">
                          <a:latin typeface="Cambria" panose="02040503050406030204" pitchFamily="18" charset="0"/>
                          <a:ea typeface="Cambria" panose="02040503050406030204" pitchFamily="18" charset="0"/>
                        </a:rPr>
                        <a:t>7.25</a:t>
                      </a:r>
                    </a:p>
                  </a:txBody>
                  <a:tcPr anchor="ctr"/>
                </a:tc>
                <a:tc>
                  <a:txBody>
                    <a:bodyPr/>
                    <a:lstStyle/>
                    <a:p>
                      <a:pPr algn="ctr"/>
                      <a:r>
                        <a:rPr lang="en-US" sz="2000" dirty="0">
                          <a:latin typeface="Cambria" panose="02040503050406030204" pitchFamily="18" charset="0"/>
                          <a:ea typeface="Cambria" panose="02040503050406030204" pitchFamily="18" charset="0"/>
                        </a:rPr>
                        <a:t>0.0202</a:t>
                      </a:r>
                    </a:p>
                  </a:txBody>
                  <a:tcPr anchor="ctr"/>
                </a:tc>
                <a:tc>
                  <a:txBody>
                    <a:bodyPr/>
                    <a:lstStyle/>
                    <a:p>
                      <a:pPr algn="ctr"/>
                      <a:r>
                        <a:rPr lang="en-US" sz="2000" dirty="0">
                          <a:latin typeface="Cambria" panose="02040503050406030204" pitchFamily="18" charset="0"/>
                          <a:ea typeface="Cambria" panose="02040503050406030204" pitchFamily="18" charset="0"/>
                        </a:rPr>
                        <a:t>0.429</a:t>
                      </a:r>
                    </a:p>
                  </a:txBody>
                  <a:tcPr anchor="ctr"/>
                </a:tc>
                <a:tc>
                  <a:txBody>
                    <a:bodyPr/>
                    <a:lstStyle/>
                    <a:p>
                      <a:pPr algn="ctr"/>
                      <a:r>
                        <a:rPr lang="en-US" sz="2000" dirty="0">
                          <a:latin typeface="Cambria" panose="02040503050406030204" pitchFamily="18" charset="0"/>
                          <a:ea typeface="Cambria" panose="02040503050406030204" pitchFamily="18" charset="0"/>
                        </a:rPr>
                        <a:t>0.0005</a:t>
                      </a:r>
                    </a:p>
                  </a:txBody>
                  <a:tcPr anchor="ctr"/>
                </a:tc>
                <a:extLst>
                  <a:ext uri="{0D108BD9-81ED-4DB2-BD59-A6C34878D82A}">
                    <a16:rowId xmlns:a16="http://schemas.microsoft.com/office/drawing/2014/main" val="840584612"/>
                  </a:ext>
                </a:extLst>
              </a:tr>
            </a:tbl>
          </a:graphicData>
        </a:graphic>
      </p:graphicFrame>
    </p:spTree>
    <p:extLst>
      <p:ext uri="{BB962C8B-B14F-4D97-AF65-F5344CB8AC3E}">
        <p14:creationId xmlns:p14="http://schemas.microsoft.com/office/powerpoint/2010/main" val="2037086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17</a:t>
            </a:fld>
            <a:endParaRPr lang="en-US" b="1" dirty="0">
              <a:solidFill>
                <a:schemeClr val="tx1"/>
              </a:solidFill>
              <a:latin typeface="Cambria" panose="02040503050406030204" pitchFamily="18" charset="0"/>
              <a:ea typeface="Cambria" panose="02040503050406030204" pitchFamily="18" charset="0"/>
            </a:endParaRPr>
          </a:p>
        </p:txBody>
      </p:sp>
      <p:sp>
        <p:nvSpPr>
          <p:cNvPr id="9" name="object 3"/>
          <p:cNvSpPr txBox="1">
            <a:spLocks noGrp="1"/>
          </p:cNvSpPr>
          <p:nvPr>
            <p:ph type="title"/>
          </p:nvPr>
        </p:nvSpPr>
        <p:spPr>
          <a:xfrm>
            <a:off x="3729112" y="952500"/>
            <a:ext cx="11506200" cy="689932"/>
          </a:xfrm>
          <a:prstGeom prst="rect">
            <a:avLst/>
          </a:prstGeom>
        </p:spPr>
        <p:txBody>
          <a:bodyPr vert="horz" wrap="square" lIns="0" tIns="12700" rIns="0" bIns="0" rtlCol="0">
            <a:spAutoFit/>
          </a:bodyPr>
          <a:lstStyle/>
          <a:p>
            <a:pPr marL="12700">
              <a:lnSpc>
                <a:spcPct val="100000"/>
              </a:lnSpc>
              <a:spcBef>
                <a:spcPts val="100"/>
              </a:spcBef>
            </a:pPr>
            <a:r>
              <a:rPr lang="en-US" sz="4400" spc="295" dirty="0"/>
              <a:t>STATISTICAL TEST </a:t>
            </a:r>
            <a:endParaRPr sz="4400" spc="190" dirty="0"/>
          </a:p>
        </p:txBody>
      </p:sp>
      <p:sp>
        <p:nvSpPr>
          <p:cNvPr id="4" name="TextBox 3">
            <a:extLst>
              <a:ext uri="{FF2B5EF4-FFF2-40B4-BE49-F238E27FC236}">
                <a16:creationId xmlns:a16="http://schemas.microsoft.com/office/drawing/2014/main" id="{D5088D45-E9EE-484E-6DB8-B6EE321992CE}"/>
              </a:ext>
            </a:extLst>
          </p:cNvPr>
          <p:cNvSpPr txBox="1"/>
          <p:nvPr/>
        </p:nvSpPr>
        <p:spPr>
          <a:xfrm>
            <a:off x="3722076" y="2054220"/>
            <a:ext cx="13193487" cy="4298613"/>
          </a:xfrm>
          <a:prstGeom prst="rect">
            <a:avLst/>
          </a:prstGeom>
          <a:noFill/>
        </p:spPr>
        <p:txBody>
          <a:bodyPr wrap="square">
            <a:spAutoFit/>
          </a:bodyPr>
          <a:lstStyle/>
          <a:p>
            <a:pPr marL="298450" indent="-285750">
              <a:spcBef>
                <a:spcPts val="1025"/>
              </a:spcBef>
              <a:buSzPct val="96428"/>
              <a:buFont typeface="Wingdings"/>
              <a:buChar char=""/>
              <a:tabLst>
                <a:tab pos="298450" algn="l"/>
              </a:tabLst>
            </a:pPr>
            <a:r>
              <a:rPr lang="en-US" sz="3000" dirty="0">
                <a:latin typeface="Cambria" panose="02040503050406030204" pitchFamily="18" charset="0"/>
                <a:ea typeface="Cambria" panose="02040503050406030204" pitchFamily="18" charset="0"/>
              </a:rPr>
              <a:t>Trained each model before and after adding </a:t>
            </a:r>
            <a:r>
              <a:rPr lang="en-US" sz="3000">
                <a:latin typeface="Cambria" panose="02040503050406030204" pitchFamily="18" charset="0"/>
                <a:ea typeface="Cambria" panose="02040503050406030204" pitchFamily="18" charset="0"/>
              </a:rPr>
              <a:t>features</a:t>
            </a:r>
            <a:r>
              <a:rPr lang="en-US" sz="3000" smtClean="0">
                <a:latin typeface="Cambria" panose="02040503050406030204" pitchFamily="18" charset="0"/>
                <a:ea typeface="Cambria" panose="02040503050406030204" pitchFamily="18" charset="0"/>
              </a:rPr>
              <a:t>.</a:t>
            </a:r>
            <a:endParaRPr lang="en-US" sz="3000" spc="85" dirty="0">
              <a:latin typeface="Cambria" panose="02040503050406030204" pitchFamily="18" charset="0"/>
              <a:ea typeface="Cambria" panose="02040503050406030204" pitchFamily="18" charset="0"/>
            </a:endParaRPr>
          </a:p>
          <a:p>
            <a:pPr marL="298450" indent="-285750">
              <a:spcBef>
                <a:spcPts val="1025"/>
              </a:spcBef>
              <a:buSzPct val="96428"/>
              <a:buFont typeface="Wingdings"/>
              <a:buChar char=""/>
              <a:tabLst>
                <a:tab pos="298450" algn="l"/>
              </a:tabLst>
            </a:pPr>
            <a:r>
              <a:rPr lang="en-US" sz="3000" dirty="0">
                <a:latin typeface="Cambria" panose="02040503050406030204" pitchFamily="18" charset="0"/>
                <a:ea typeface="Cambria" panose="02040503050406030204" pitchFamily="18" charset="0"/>
              </a:rPr>
              <a:t>Repeated training 20 times per case.</a:t>
            </a:r>
            <a:endParaRPr lang="en-US" sz="3000" spc="85" dirty="0">
              <a:latin typeface="Cambria" panose="02040503050406030204" pitchFamily="18" charset="0"/>
              <a:ea typeface="Cambria" panose="02040503050406030204" pitchFamily="18" charset="0"/>
            </a:endParaRPr>
          </a:p>
          <a:p>
            <a:pPr marL="298450" indent="-285750">
              <a:spcBef>
                <a:spcPts val="1025"/>
              </a:spcBef>
              <a:buSzPct val="96428"/>
              <a:buFont typeface="Wingdings"/>
              <a:buChar char=""/>
              <a:tabLst>
                <a:tab pos="298450" algn="l"/>
              </a:tabLst>
            </a:pPr>
            <a:r>
              <a:rPr lang="en-US" sz="3000" dirty="0">
                <a:latin typeface="Cambria" panose="02040503050406030204" pitchFamily="18" charset="0"/>
                <a:ea typeface="Cambria" panose="02040503050406030204" pitchFamily="18" charset="0"/>
              </a:rPr>
              <a:t>Calculated mean and variance of RMSE and R² values</a:t>
            </a:r>
            <a:endParaRPr lang="en-US" sz="3000" spc="85" dirty="0">
              <a:latin typeface="Cambria" panose="02040503050406030204" pitchFamily="18" charset="0"/>
              <a:ea typeface="Cambria" panose="02040503050406030204" pitchFamily="18" charset="0"/>
            </a:endParaRPr>
          </a:p>
          <a:p>
            <a:pPr marL="298450" indent="-285750">
              <a:spcBef>
                <a:spcPts val="1025"/>
              </a:spcBef>
              <a:buSzPct val="96428"/>
              <a:buFont typeface="Wingdings"/>
              <a:buChar char=""/>
              <a:tabLst>
                <a:tab pos="298450" algn="l"/>
              </a:tabLst>
            </a:pPr>
            <a:r>
              <a:rPr lang="en-US" sz="3000" dirty="0">
                <a:latin typeface="Cambria" panose="02040503050406030204" pitchFamily="18" charset="0"/>
                <a:ea typeface="Cambria" panose="02040503050406030204" pitchFamily="18" charset="0"/>
              </a:rPr>
              <a:t>Performed statistical tests to compare performance across different models and to compare results before vs after adding features.</a:t>
            </a:r>
          </a:p>
          <a:p>
            <a:pPr marL="298450" indent="-285750">
              <a:spcBef>
                <a:spcPts val="1025"/>
              </a:spcBef>
              <a:buSzPct val="96428"/>
              <a:buFont typeface="Wingdings"/>
              <a:buChar char=""/>
              <a:tabLst>
                <a:tab pos="298450" algn="l"/>
              </a:tabLst>
            </a:pPr>
            <a:r>
              <a:rPr lang="en-US" sz="3000" dirty="0">
                <a:latin typeface="Cambria" panose="02040503050406030204" pitchFamily="18" charset="0"/>
                <a:ea typeface="Cambria" panose="02040503050406030204" pitchFamily="18" charset="0"/>
              </a:rPr>
              <a:t>All models showed statistically different RMSE and R² values. However, the effect of adding features was not statistically significant for LeNet-5 and ResNet-50.</a:t>
            </a:r>
            <a:endParaRPr lang="en-US" sz="3000" spc="85" dirty="0">
              <a:latin typeface="Cambria" panose="02040503050406030204" pitchFamily="18" charset="0"/>
              <a:ea typeface="Cambria" panose="02040503050406030204" pitchFamily="18" charset="0"/>
            </a:endParaRPr>
          </a:p>
        </p:txBody>
      </p:sp>
      <p:pic>
        <p:nvPicPr>
          <p:cNvPr id="10" name="Picture 9" descr="A math equation with black text&#10;&#10;AI-generated content may be incorrect.">
            <a:extLst>
              <a:ext uri="{FF2B5EF4-FFF2-40B4-BE49-F238E27FC236}">
                <a16:creationId xmlns:a16="http://schemas.microsoft.com/office/drawing/2014/main" id="{0F8E802E-AC71-ED50-6815-9FFF02CC6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6352833"/>
            <a:ext cx="3773585" cy="1617251"/>
          </a:xfrm>
          <a:prstGeom prst="rect">
            <a:avLst/>
          </a:prstGeom>
        </p:spPr>
      </p:pic>
    </p:spTree>
    <p:extLst>
      <p:ext uri="{BB962C8B-B14F-4D97-AF65-F5344CB8AC3E}">
        <p14:creationId xmlns:p14="http://schemas.microsoft.com/office/powerpoint/2010/main" val="3017209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18</a:t>
            </a:fld>
            <a:endParaRPr lang="en-US" b="1" dirty="0">
              <a:solidFill>
                <a:schemeClr val="tx1"/>
              </a:solidFill>
              <a:latin typeface="Cambria" panose="02040503050406030204" pitchFamily="18" charset="0"/>
              <a:ea typeface="Cambria" panose="02040503050406030204" pitchFamily="18" charset="0"/>
            </a:endParaRPr>
          </a:p>
        </p:txBody>
      </p:sp>
      <p:sp>
        <p:nvSpPr>
          <p:cNvPr id="9" name="object 3"/>
          <p:cNvSpPr txBox="1">
            <a:spLocks noGrp="1"/>
          </p:cNvSpPr>
          <p:nvPr>
            <p:ph type="title"/>
          </p:nvPr>
        </p:nvSpPr>
        <p:spPr>
          <a:xfrm>
            <a:off x="3733800" y="1149536"/>
            <a:ext cx="11506200" cy="689932"/>
          </a:xfrm>
          <a:prstGeom prst="rect">
            <a:avLst/>
          </a:prstGeom>
        </p:spPr>
        <p:txBody>
          <a:bodyPr vert="horz" wrap="square" lIns="0" tIns="12700" rIns="0" bIns="0" rtlCol="0">
            <a:spAutoFit/>
          </a:bodyPr>
          <a:lstStyle/>
          <a:p>
            <a:pPr marL="12700">
              <a:lnSpc>
                <a:spcPct val="100000"/>
              </a:lnSpc>
              <a:spcBef>
                <a:spcPts val="100"/>
              </a:spcBef>
            </a:pPr>
            <a:r>
              <a:rPr lang="en-US" sz="4400" spc="295" dirty="0" smtClean="0"/>
              <a:t>HYBRID MODEL DEVELOPMENT</a:t>
            </a:r>
            <a:endParaRPr spc="190" dirty="0"/>
          </a:p>
        </p:txBody>
      </p:sp>
      <p:pic>
        <p:nvPicPr>
          <p:cNvPr id="8" name="Google Shape;399;p18"/>
          <p:cNvPicPr preferRelativeResize="0"/>
          <p:nvPr/>
        </p:nvPicPr>
        <p:blipFill rotWithShape="1">
          <a:blip r:embed="rId3">
            <a:alphaModFix/>
          </a:blip>
          <a:srcRect/>
          <a:stretch/>
        </p:blipFill>
        <p:spPr>
          <a:xfrm>
            <a:off x="4303390" y="3244178"/>
            <a:ext cx="10967091" cy="5448462"/>
          </a:xfrm>
          <a:prstGeom prst="rect">
            <a:avLst/>
          </a:prstGeom>
          <a:solidFill>
            <a:schemeClr val="tx1"/>
          </a:solidFill>
          <a:ln>
            <a:solidFill>
              <a:schemeClr val="bg1"/>
            </a:solidFill>
          </a:ln>
        </p:spPr>
      </p:pic>
      <p:sp>
        <p:nvSpPr>
          <p:cNvPr id="13" name="Rectangle 12"/>
          <p:cNvSpPr/>
          <p:nvPr/>
        </p:nvSpPr>
        <p:spPr>
          <a:xfrm>
            <a:off x="12725400" y="5143500"/>
            <a:ext cx="457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262935" y="8945109"/>
            <a:ext cx="3048000" cy="369332"/>
          </a:xfrm>
          <a:prstGeom prst="rect">
            <a:avLst/>
          </a:prstGeom>
          <a:noFill/>
        </p:spPr>
        <p:txBody>
          <a:bodyPr wrap="square" rtlCol="0">
            <a:spAutoFit/>
          </a:bodyPr>
          <a:lstStyle/>
          <a:p>
            <a:r>
              <a:rPr lang="en-US" dirty="0" smtClean="0">
                <a:latin typeface="Cambria" panose="02040503050406030204" pitchFamily="18" charset="0"/>
                <a:ea typeface="Cambria" panose="02040503050406030204" pitchFamily="18" charset="0"/>
              </a:rPr>
              <a:t>LSTM prediction as an input</a:t>
            </a:r>
            <a:endParaRPr lang="en-US" dirty="0">
              <a:latin typeface="Cambria" panose="02040503050406030204" pitchFamily="18" charset="0"/>
              <a:ea typeface="Cambria" panose="02040503050406030204" pitchFamily="18" charset="0"/>
            </a:endParaRPr>
          </a:p>
        </p:txBody>
      </p:sp>
      <p:sp>
        <p:nvSpPr>
          <p:cNvPr id="19" name="object 3"/>
          <p:cNvSpPr txBox="1">
            <a:spLocks/>
          </p:cNvSpPr>
          <p:nvPr/>
        </p:nvSpPr>
        <p:spPr>
          <a:xfrm>
            <a:off x="3733800" y="2080779"/>
            <a:ext cx="11506200" cy="566822"/>
          </a:xfrm>
          <a:prstGeom prst="rect">
            <a:avLst/>
          </a:prstGeom>
        </p:spPr>
        <p:txBody>
          <a:bodyPr vert="horz" wrap="square" lIns="0" tIns="12700" rIns="0" bIns="0" rtlCol="0">
            <a:spAutoFit/>
          </a:bodyPr>
          <a:lstStyle>
            <a:lvl1pPr>
              <a:defRPr sz="5400" b="1" i="0">
                <a:solidFill>
                  <a:srgbClr val="001F5F"/>
                </a:solidFill>
                <a:latin typeface="Cambria"/>
                <a:ea typeface="+mj-ea"/>
                <a:cs typeface="Cambria"/>
              </a:defRPr>
            </a:lvl1pPr>
          </a:lstStyle>
          <a:p>
            <a:pPr marL="755650" indent="-742950">
              <a:spcBef>
                <a:spcPts val="100"/>
              </a:spcBef>
              <a:buFont typeface="+mj-lt"/>
              <a:buAutoNum type="arabicPeriod"/>
            </a:pPr>
            <a:r>
              <a:rPr lang="en-US" sz="3600" spc="295" dirty="0" smtClean="0"/>
              <a:t>LSTM Prediction as an Input</a:t>
            </a:r>
            <a:endParaRPr lang="en-US" sz="3600" spc="190" dirty="0"/>
          </a:p>
        </p:txBody>
      </p:sp>
    </p:spTree>
    <p:extLst>
      <p:ext uri="{BB962C8B-B14F-4D97-AF65-F5344CB8AC3E}">
        <p14:creationId xmlns:p14="http://schemas.microsoft.com/office/powerpoint/2010/main" val="28366874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19</a:t>
            </a:fld>
            <a:endParaRPr lang="en-US" b="1" dirty="0">
              <a:solidFill>
                <a:schemeClr val="tx1"/>
              </a:solidFill>
              <a:latin typeface="Cambria" panose="02040503050406030204" pitchFamily="18" charset="0"/>
              <a:ea typeface="Cambria" panose="02040503050406030204" pitchFamily="18" charset="0"/>
            </a:endParaRPr>
          </a:p>
        </p:txBody>
      </p:sp>
      <p:sp>
        <p:nvSpPr>
          <p:cNvPr id="9" name="object 3"/>
          <p:cNvSpPr txBox="1">
            <a:spLocks noGrp="1"/>
          </p:cNvSpPr>
          <p:nvPr>
            <p:ph type="title"/>
          </p:nvPr>
        </p:nvSpPr>
        <p:spPr>
          <a:xfrm>
            <a:off x="3543300" y="1134671"/>
            <a:ext cx="11506200" cy="566822"/>
          </a:xfrm>
          <a:prstGeom prst="rect">
            <a:avLst/>
          </a:prstGeom>
        </p:spPr>
        <p:txBody>
          <a:bodyPr vert="horz" wrap="square" lIns="0" tIns="12700" rIns="0" bIns="0" rtlCol="0">
            <a:spAutoFit/>
          </a:bodyPr>
          <a:lstStyle/>
          <a:p>
            <a:pPr marL="12700">
              <a:lnSpc>
                <a:spcPct val="100000"/>
              </a:lnSpc>
              <a:spcBef>
                <a:spcPts val="100"/>
              </a:spcBef>
            </a:pPr>
            <a:r>
              <a:rPr lang="en-US" sz="3600" spc="295" dirty="0" smtClean="0"/>
              <a:t>RESULT FROM HYBRID MODEL</a:t>
            </a:r>
            <a:endParaRPr sz="3600" spc="190" dirty="0"/>
          </a:p>
        </p:txBody>
      </p:sp>
      <p:sp>
        <p:nvSpPr>
          <p:cNvPr id="13" name="Rectangle 12"/>
          <p:cNvSpPr/>
          <p:nvPr/>
        </p:nvSpPr>
        <p:spPr>
          <a:xfrm>
            <a:off x="12725400" y="5143500"/>
            <a:ext cx="457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1734800" y="3745859"/>
            <a:ext cx="6128477" cy="4194829"/>
            <a:chOff x="3628897" y="3908762"/>
            <a:chExt cx="6128477" cy="4194829"/>
          </a:xfrm>
        </p:grpSpPr>
        <p:sp>
          <p:nvSpPr>
            <p:cNvPr id="14" name="Google Shape;406;p19"/>
            <p:cNvSpPr txBox="1"/>
            <p:nvPr/>
          </p:nvSpPr>
          <p:spPr>
            <a:xfrm>
              <a:off x="3628897" y="7734300"/>
              <a:ext cx="6128477" cy="36929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latin typeface="Cambria" panose="02040503050406030204" pitchFamily="18" charset="0"/>
                  <a:ea typeface="Cambria" panose="02040503050406030204" pitchFamily="18" charset="0"/>
                </a:rPr>
                <a:t>Scatter plot of actual vs predicted of  </a:t>
              </a:r>
              <a:r>
                <a:rPr lang="en-US" sz="1800" dirty="0" smtClean="0">
                  <a:latin typeface="Cambria" panose="02040503050406030204" pitchFamily="18" charset="0"/>
                  <a:ea typeface="Cambria" panose="02040503050406030204" pitchFamily="18" charset="0"/>
                </a:rPr>
                <a:t>Model</a:t>
              </a:r>
              <a:endParaRPr lang="en-US" sz="1800" dirty="0">
                <a:latin typeface="Cambria" panose="02040503050406030204" pitchFamily="18" charset="0"/>
                <a:ea typeface="Cambria" panose="02040503050406030204" pitchFamily="18" charset="0"/>
              </a:endParaRPr>
            </a:p>
          </p:txBody>
        </p:sp>
        <p:pic>
          <p:nvPicPr>
            <p:cNvPr id="16" name="Google Shape;407;p19"/>
            <p:cNvPicPr preferRelativeResize="0"/>
            <p:nvPr/>
          </p:nvPicPr>
          <p:blipFill rotWithShape="1">
            <a:blip r:embed="rId3">
              <a:alphaModFix/>
            </a:blip>
            <a:srcRect/>
            <a:stretch/>
          </p:blipFill>
          <p:spPr>
            <a:xfrm>
              <a:off x="3628897" y="3908762"/>
              <a:ext cx="5858003" cy="3672491"/>
            </a:xfrm>
            <a:prstGeom prst="rect">
              <a:avLst/>
            </a:prstGeom>
            <a:noFill/>
            <a:ln>
              <a:noFill/>
            </a:ln>
          </p:spPr>
        </p:pic>
      </p:grpSp>
      <p:sp>
        <p:nvSpPr>
          <p:cNvPr id="18" name="Google Shape;409;p19"/>
          <p:cNvSpPr txBox="1"/>
          <p:nvPr/>
        </p:nvSpPr>
        <p:spPr>
          <a:xfrm>
            <a:off x="3562350" y="2380808"/>
            <a:ext cx="7848600" cy="69249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0" indent="-285750" algn="just" rtl="0">
              <a:lnSpc>
                <a:spcPct val="150000"/>
              </a:lnSpc>
              <a:spcBef>
                <a:spcPts val="0"/>
              </a:spcBef>
              <a:spcAft>
                <a:spcPts val="0"/>
              </a:spcAft>
              <a:buClr>
                <a:schemeClr val="dk1"/>
              </a:buClr>
              <a:buSzPts val="1600"/>
              <a:buFont typeface="Noto Sans Symbols"/>
              <a:buChar char="⮚"/>
            </a:pPr>
            <a:r>
              <a:rPr lang="en-US" sz="2800" dirty="0" smtClean="0">
                <a:solidFill>
                  <a:schemeClr val="dk1"/>
                </a:solidFill>
                <a:latin typeface="Cambria" panose="02040503050406030204" pitchFamily="18" charset="0"/>
                <a:ea typeface="Cambria" panose="02040503050406030204" pitchFamily="18" charset="0"/>
                <a:cs typeface="Century Schoolbook"/>
                <a:sym typeface="Century Schoolbook"/>
              </a:rPr>
              <a:t>Here we added the prediction came from LSTM to the CNN model as a input to improve the accuracy of the CNN model. That method gives better results compared to the previous ones as expected.</a:t>
            </a:r>
          </a:p>
          <a:p>
            <a:pPr marR="0" lvl="0" algn="just" rtl="0">
              <a:lnSpc>
                <a:spcPct val="150000"/>
              </a:lnSpc>
              <a:spcBef>
                <a:spcPts val="0"/>
              </a:spcBef>
              <a:spcAft>
                <a:spcPts val="0"/>
              </a:spcAft>
              <a:buClr>
                <a:schemeClr val="dk1"/>
              </a:buClr>
              <a:buSzPts val="1600"/>
            </a:pPr>
            <a:endParaRPr lang="en-US" sz="2800" dirty="0" smtClean="0">
              <a:solidFill>
                <a:schemeClr val="dk1"/>
              </a:solidFill>
              <a:latin typeface="Century Schoolbook"/>
              <a:sym typeface="Century Schoolbook"/>
            </a:endParaRPr>
          </a:p>
          <a:p>
            <a:pPr lvl="0">
              <a:lnSpc>
                <a:spcPct val="150000"/>
              </a:lnSpc>
              <a:buSzPts val="1400"/>
            </a:pPr>
            <a:r>
              <a:rPr lang="en-US" sz="2800" dirty="0" smtClean="0">
                <a:latin typeface="Century Schoolbook"/>
                <a:ea typeface="Century Schoolbook"/>
                <a:cs typeface="Century Schoolbook"/>
                <a:sym typeface="Century Schoolbook"/>
              </a:rPr>
              <a:t>	</a:t>
            </a:r>
            <a:r>
              <a:rPr lang="en-US" sz="2800" dirty="0" smtClean="0">
                <a:latin typeface="Cambria" panose="02040503050406030204" pitchFamily="18" charset="0"/>
                <a:ea typeface="Cambria" panose="02040503050406030204" pitchFamily="18" charset="0"/>
                <a:cs typeface="Century Schoolbook"/>
                <a:sym typeface="Century Schoolbook"/>
              </a:rPr>
              <a:t>Mean Absolute Error: 	                    2.3367</a:t>
            </a:r>
            <a:endParaRPr lang="en-US" sz="2800" dirty="0" smtClean="0">
              <a:latin typeface="Cambria" panose="02040503050406030204" pitchFamily="18" charset="0"/>
              <a:ea typeface="Cambria" panose="02040503050406030204" pitchFamily="18" charset="0"/>
            </a:endParaRPr>
          </a:p>
          <a:p>
            <a:pPr lvl="0">
              <a:lnSpc>
                <a:spcPct val="150000"/>
              </a:lnSpc>
              <a:buSzPts val="1400"/>
            </a:pPr>
            <a:r>
              <a:rPr lang="en-US" sz="2800" dirty="0" smtClean="0">
                <a:latin typeface="Cambria" panose="02040503050406030204" pitchFamily="18" charset="0"/>
                <a:ea typeface="Cambria" panose="02040503050406030204" pitchFamily="18" charset="0"/>
                <a:cs typeface="Century Schoolbook"/>
                <a:sym typeface="Century Schoolbook"/>
              </a:rPr>
              <a:t>	Root Mean Squared Error: 	        3.6096</a:t>
            </a:r>
            <a:endParaRPr lang="en-US" sz="2800" dirty="0" smtClean="0">
              <a:latin typeface="Cambria" panose="02040503050406030204" pitchFamily="18" charset="0"/>
              <a:ea typeface="Cambria" panose="02040503050406030204" pitchFamily="18" charset="0"/>
            </a:endParaRPr>
          </a:p>
          <a:p>
            <a:pPr lvl="0">
              <a:lnSpc>
                <a:spcPct val="150000"/>
              </a:lnSpc>
              <a:buSzPts val="1400"/>
            </a:pPr>
            <a:r>
              <a:rPr lang="en-US" sz="2800" dirty="0" smtClean="0">
                <a:latin typeface="Cambria" panose="02040503050406030204" pitchFamily="18" charset="0"/>
                <a:ea typeface="Cambria" panose="02040503050406030204" pitchFamily="18" charset="0"/>
                <a:cs typeface="Century Schoolbook"/>
                <a:sym typeface="Century Schoolbook"/>
              </a:rPr>
              <a:t>	Mean Absolute Percentage Error:  0.2373</a:t>
            </a:r>
            <a:endParaRPr lang="en-US" sz="2800" dirty="0" smtClean="0">
              <a:latin typeface="Cambria" panose="02040503050406030204" pitchFamily="18" charset="0"/>
              <a:ea typeface="Cambria" panose="02040503050406030204" pitchFamily="18" charset="0"/>
            </a:endParaRPr>
          </a:p>
          <a:p>
            <a:pPr lvl="0">
              <a:lnSpc>
                <a:spcPct val="150000"/>
              </a:lnSpc>
              <a:buSzPts val="1400"/>
            </a:pPr>
            <a:r>
              <a:rPr lang="en-US" sz="2800" dirty="0" smtClean="0">
                <a:latin typeface="Cambria" panose="02040503050406030204" pitchFamily="18" charset="0"/>
                <a:ea typeface="Cambria" panose="02040503050406030204" pitchFamily="18" charset="0"/>
                <a:cs typeface="Century Schoolbook"/>
                <a:sym typeface="Century Schoolbook"/>
              </a:rPr>
              <a:t>	Coefficient of determination:           0.7486</a:t>
            </a:r>
            <a:endParaRPr lang="en-US" sz="2800" dirty="0" smtClean="0">
              <a:latin typeface="Cambria" panose="02040503050406030204" pitchFamily="18" charset="0"/>
              <a:ea typeface="Cambria" panose="02040503050406030204" pitchFamily="18" charset="0"/>
            </a:endParaRPr>
          </a:p>
          <a:p>
            <a:pPr marL="285750" marR="0" lvl="0" indent="-285750" algn="just" rtl="0">
              <a:lnSpc>
                <a:spcPct val="150000"/>
              </a:lnSpc>
              <a:spcBef>
                <a:spcPts val="0"/>
              </a:spcBef>
              <a:spcAft>
                <a:spcPts val="0"/>
              </a:spcAft>
              <a:buClr>
                <a:schemeClr val="dk1"/>
              </a:buClr>
              <a:buSzPts val="1600"/>
              <a:buFont typeface="Noto Sans Symbols"/>
              <a:buChar char="⮚"/>
            </a:pPr>
            <a:endParaRPr sz="1600" dirty="0"/>
          </a:p>
        </p:txBody>
      </p:sp>
    </p:spTree>
    <p:extLst>
      <p:ext uri="{BB962C8B-B14F-4D97-AF65-F5344CB8AC3E}">
        <p14:creationId xmlns:p14="http://schemas.microsoft.com/office/powerpoint/2010/main" val="432634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0832" y="1999869"/>
            <a:ext cx="8815070" cy="5791329"/>
          </a:xfrm>
          <a:prstGeom prst="rect">
            <a:avLst/>
          </a:prstGeom>
        </p:spPr>
        <p:txBody>
          <a:bodyPr vert="horz" wrap="square" lIns="0" tIns="12700" rIns="0" bIns="0" rtlCol="0">
            <a:spAutoFit/>
          </a:bodyPr>
          <a:lstStyle/>
          <a:p>
            <a:pPr marL="12700">
              <a:lnSpc>
                <a:spcPct val="100000"/>
              </a:lnSpc>
              <a:spcBef>
                <a:spcPts val="100"/>
              </a:spcBef>
            </a:pPr>
            <a:r>
              <a:rPr sz="3200" b="1" spc="275" dirty="0">
                <a:solidFill>
                  <a:srgbClr val="0C3635"/>
                </a:solidFill>
                <a:latin typeface="Cambria"/>
                <a:cs typeface="Cambria"/>
              </a:rPr>
              <a:t>Group</a:t>
            </a:r>
            <a:r>
              <a:rPr sz="3200" b="1" spc="200" dirty="0">
                <a:solidFill>
                  <a:srgbClr val="0C3635"/>
                </a:solidFill>
                <a:latin typeface="Cambria"/>
                <a:cs typeface="Cambria"/>
              </a:rPr>
              <a:t> </a:t>
            </a:r>
            <a:r>
              <a:rPr sz="3200" b="1" spc="-25" dirty="0">
                <a:solidFill>
                  <a:srgbClr val="0C3635"/>
                </a:solidFill>
                <a:latin typeface="Cambria"/>
                <a:cs typeface="Cambria"/>
              </a:rPr>
              <a:t>10</a:t>
            </a:r>
            <a:endParaRPr sz="3200" dirty="0">
              <a:latin typeface="Cambria"/>
              <a:cs typeface="Cambria"/>
            </a:endParaRPr>
          </a:p>
          <a:p>
            <a:pPr>
              <a:lnSpc>
                <a:spcPct val="100000"/>
              </a:lnSpc>
              <a:spcBef>
                <a:spcPts val="1864"/>
              </a:spcBef>
            </a:pPr>
            <a:endParaRPr sz="3200" dirty="0">
              <a:latin typeface="Cambria"/>
              <a:cs typeface="Cambria"/>
            </a:endParaRPr>
          </a:p>
          <a:p>
            <a:pPr marL="725805" indent="-356870">
              <a:lnSpc>
                <a:spcPct val="100000"/>
              </a:lnSpc>
              <a:buFont typeface="Arial MT"/>
              <a:buChar char="•"/>
              <a:tabLst>
                <a:tab pos="725805" algn="l"/>
              </a:tabLst>
            </a:pPr>
            <a:r>
              <a:rPr sz="3200" spc="-135" dirty="0">
                <a:solidFill>
                  <a:srgbClr val="0C3635"/>
                </a:solidFill>
                <a:latin typeface="Cambria"/>
                <a:cs typeface="Cambria"/>
              </a:rPr>
              <a:t>E/19/180</a:t>
            </a:r>
            <a:r>
              <a:rPr sz="3200" spc="120" dirty="0">
                <a:solidFill>
                  <a:srgbClr val="0C3635"/>
                </a:solidFill>
                <a:latin typeface="Cambria"/>
                <a:cs typeface="Cambria"/>
              </a:rPr>
              <a:t> </a:t>
            </a:r>
            <a:r>
              <a:rPr sz="3200" dirty="0">
                <a:solidFill>
                  <a:srgbClr val="0C3635"/>
                </a:solidFill>
                <a:latin typeface="Cambria"/>
                <a:cs typeface="Cambria"/>
              </a:rPr>
              <a:t>-</a:t>
            </a:r>
            <a:r>
              <a:rPr sz="3200" spc="120" dirty="0">
                <a:solidFill>
                  <a:srgbClr val="0C3635"/>
                </a:solidFill>
                <a:latin typeface="Cambria"/>
                <a:cs typeface="Cambria"/>
              </a:rPr>
              <a:t> </a:t>
            </a:r>
            <a:r>
              <a:rPr sz="3200" spc="225" dirty="0">
                <a:solidFill>
                  <a:srgbClr val="0C3635"/>
                </a:solidFill>
                <a:latin typeface="Cambria"/>
                <a:cs typeface="Cambria"/>
              </a:rPr>
              <a:t>Kapilan</a:t>
            </a:r>
            <a:r>
              <a:rPr sz="3200" spc="105" dirty="0">
                <a:solidFill>
                  <a:srgbClr val="0C3635"/>
                </a:solidFill>
                <a:latin typeface="Cambria"/>
                <a:cs typeface="Cambria"/>
              </a:rPr>
              <a:t> </a:t>
            </a:r>
            <a:r>
              <a:rPr sz="3200" spc="254" dirty="0">
                <a:solidFill>
                  <a:srgbClr val="0C3635"/>
                </a:solidFill>
                <a:latin typeface="Cambria"/>
                <a:cs typeface="Cambria"/>
              </a:rPr>
              <a:t>K.</a:t>
            </a:r>
            <a:endParaRPr sz="3200" dirty="0">
              <a:latin typeface="Cambria"/>
              <a:cs typeface="Cambria"/>
            </a:endParaRPr>
          </a:p>
          <a:p>
            <a:pPr marL="725805" indent="-356870">
              <a:lnSpc>
                <a:spcPct val="100000"/>
              </a:lnSpc>
              <a:spcBef>
                <a:spcPts val="2355"/>
              </a:spcBef>
              <a:buFont typeface="Arial MT"/>
              <a:buChar char="•"/>
              <a:tabLst>
                <a:tab pos="725805" algn="l"/>
              </a:tabLst>
            </a:pPr>
            <a:r>
              <a:rPr sz="3200" spc="-140" dirty="0">
                <a:solidFill>
                  <a:srgbClr val="0C3635"/>
                </a:solidFill>
                <a:latin typeface="Cambria"/>
                <a:cs typeface="Cambria"/>
              </a:rPr>
              <a:t>E/19/202</a:t>
            </a:r>
            <a:r>
              <a:rPr sz="3200" spc="160" dirty="0">
                <a:solidFill>
                  <a:srgbClr val="0C3635"/>
                </a:solidFill>
                <a:latin typeface="Cambria"/>
                <a:cs typeface="Cambria"/>
              </a:rPr>
              <a:t> </a:t>
            </a:r>
            <a:r>
              <a:rPr sz="3200" dirty="0">
                <a:solidFill>
                  <a:srgbClr val="0C3635"/>
                </a:solidFill>
                <a:latin typeface="Cambria"/>
                <a:cs typeface="Cambria"/>
              </a:rPr>
              <a:t>-</a:t>
            </a:r>
            <a:r>
              <a:rPr sz="3200" spc="155" dirty="0">
                <a:solidFill>
                  <a:srgbClr val="0C3635"/>
                </a:solidFill>
                <a:latin typeface="Cambria"/>
                <a:cs typeface="Cambria"/>
              </a:rPr>
              <a:t> </a:t>
            </a:r>
            <a:r>
              <a:rPr sz="3200" spc="260" dirty="0">
                <a:solidFill>
                  <a:srgbClr val="0C3635"/>
                </a:solidFill>
                <a:latin typeface="Cambria"/>
                <a:cs typeface="Cambria"/>
              </a:rPr>
              <a:t>Kuganthan</a:t>
            </a:r>
            <a:r>
              <a:rPr sz="3200" spc="120" dirty="0">
                <a:solidFill>
                  <a:srgbClr val="0C3635"/>
                </a:solidFill>
                <a:latin typeface="Cambria"/>
                <a:cs typeface="Cambria"/>
              </a:rPr>
              <a:t> </a:t>
            </a:r>
            <a:r>
              <a:rPr sz="3200" spc="285" dirty="0">
                <a:solidFill>
                  <a:srgbClr val="0C3635"/>
                </a:solidFill>
                <a:latin typeface="Cambria"/>
                <a:cs typeface="Cambria"/>
              </a:rPr>
              <a:t>N.</a:t>
            </a:r>
            <a:endParaRPr sz="3200" dirty="0">
              <a:latin typeface="Cambria"/>
              <a:cs typeface="Cambria"/>
            </a:endParaRPr>
          </a:p>
          <a:p>
            <a:pPr marL="725805" indent="-356870">
              <a:lnSpc>
                <a:spcPct val="100000"/>
              </a:lnSpc>
              <a:spcBef>
                <a:spcPts val="2365"/>
              </a:spcBef>
              <a:buFont typeface="Arial MT"/>
              <a:buChar char="•"/>
              <a:tabLst>
                <a:tab pos="725805" algn="l"/>
              </a:tabLst>
            </a:pPr>
            <a:r>
              <a:rPr sz="3200" spc="-140" dirty="0">
                <a:solidFill>
                  <a:srgbClr val="0C3635"/>
                </a:solidFill>
                <a:latin typeface="Cambria"/>
                <a:cs typeface="Cambria"/>
              </a:rPr>
              <a:t>E/19/397</a:t>
            </a:r>
            <a:r>
              <a:rPr sz="3200" spc="155" dirty="0">
                <a:solidFill>
                  <a:srgbClr val="0C3635"/>
                </a:solidFill>
                <a:latin typeface="Cambria"/>
                <a:cs typeface="Cambria"/>
              </a:rPr>
              <a:t> </a:t>
            </a:r>
            <a:r>
              <a:rPr sz="3200" dirty="0">
                <a:solidFill>
                  <a:srgbClr val="0C3635"/>
                </a:solidFill>
                <a:latin typeface="Cambria"/>
                <a:cs typeface="Cambria"/>
              </a:rPr>
              <a:t>-</a:t>
            </a:r>
            <a:r>
              <a:rPr sz="3200" spc="150" dirty="0">
                <a:solidFill>
                  <a:srgbClr val="0C3635"/>
                </a:solidFill>
                <a:latin typeface="Cambria"/>
                <a:cs typeface="Cambria"/>
              </a:rPr>
              <a:t> </a:t>
            </a:r>
            <a:r>
              <a:rPr sz="3200" spc="240" dirty="0">
                <a:solidFill>
                  <a:srgbClr val="0C3635"/>
                </a:solidFill>
                <a:latin typeface="Cambria"/>
                <a:cs typeface="Cambria"/>
              </a:rPr>
              <a:t>Thanujan</a:t>
            </a:r>
            <a:r>
              <a:rPr sz="3200" spc="114" dirty="0">
                <a:solidFill>
                  <a:srgbClr val="0C3635"/>
                </a:solidFill>
                <a:latin typeface="Cambria"/>
                <a:cs typeface="Cambria"/>
              </a:rPr>
              <a:t> </a:t>
            </a:r>
            <a:r>
              <a:rPr sz="3200" spc="195" dirty="0">
                <a:solidFill>
                  <a:srgbClr val="0C3635"/>
                </a:solidFill>
                <a:latin typeface="Cambria"/>
                <a:cs typeface="Cambria"/>
              </a:rPr>
              <a:t>I.</a:t>
            </a:r>
            <a:endParaRPr sz="3200" dirty="0">
              <a:latin typeface="Cambria"/>
              <a:cs typeface="Cambria"/>
            </a:endParaRPr>
          </a:p>
          <a:p>
            <a:pPr>
              <a:lnSpc>
                <a:spcPct val="100000"/>
              </a:lnSpc>
            </a:pPr>
            <a:endParaRPr sz="3200" dirty="0">
              <a:latin typeface="Cambria"/>
              <a:cs typeface="Cambria"/>
            </a:endParaRPr>
          </a:p>
          <a:p>
            <a:pPr>
              <a:lnSpc>
                <a:spcPct val="100000"/>
              </a:lnSpc>
              <a:spcBef>
                <a:spcPts val="865"/>
              </a:spcBef>
            </a:pPr>
            <a:endParaRPr sz="3200" dirty="0">
              <a:latin typeface="Cambria"/>
              <a:cs typeface="Cambria"/>
            </a:endParaRPr>
          </a:p>
          <a:p>
            <a:pPr marL="12700">
              <a:lnSpc>
                <a:spcPct val="100000"/>
              </a:lnSpc>
            </a:pPr>
            <a:r>
              <a:rPr sz="3200" b="1" spc="210" dirty="0">
                <a:solidFill>
                  <a:srgbClr val="0C3635"/>
                </a:solidFill>
                <a:latin typeface="Cambria"/>
                <a:cs typeface="Cambria"/>
              </a:rPr>
              <a:t>Supervised </a:t>
            </a:r>
            <a:r>
              <a:rPr sz="3200" b="1" spc="200" dirty="0">
                <a:solidFill>
                  <a:srgbClr val="0C3635"/>
                </a:solidFill>
                <a:latin typeface="Cambria"/>
                <a:cs typeface="Cambria"/>
              </a:rPr>
              <a:t>By:</a:t>
            </a:r>
            <a:r>
              <a:rPr sz="3200" b="1" spc="240" dirty="0">
                <a:solidFill>
                  <a:srgbClr val="0C3635"/>
                </a:solidFill>
                <a:latin typeface="Cambria"/>
                <a:cs typeface="Cambria"/>
              </a:rPr>
              <a:t> Dr.</a:t>
            </a:r>
            <a:r>
              <a:rPr sz="3200" b="1" spc="235" dirty="0">
                <a:solidFill>
                  <a:srgbClr val="0C3635"/>
                </a:solidFill>
                <a:latin typeface="Cambria"/>
                <a:cs typeface="Cambria"/>
              </a:rPr>
              <a:t> </a:t>
            </a:r>
            <a:r>
              <a:rPr sz="3200" b="1" spc="210" dirty="0">
                <a:solidFill>
                  <a:srgbClr val="0C3635"/>
                </a:solidFill>
                <a:latin typeface="Cambria"/>
                <a:cs typeface="Cambria"/>
              </a:rPr>
              <a:t>W.A.N.I.</a:t>
            </a:r>
            <a:r>
              <a:rPr sz="3200" b="1" spc="215" dirty="0">
                <a:solidFill>
                  <a:srgbClr val="0C3635"/>
                </a:solidFill>
                <a:latin typeface="Cambria"/>
                <a:cs typeface="Cambria"/>
              </a:rPr>
              <a:t> </a:t>
            </a:r>
            <a:r>
              <a:rPr sz="3200" b="1" spc="225" dirty="0">
                <a:solidFill>
                  <a:srgbClr val="0C3635"/>
                </a:solidFill>
                <a:latin typeface="Cambria"/>
                <a:cs typeface="Cambria"/>
              </a:rPr>
              <a:t>Harischandra</a:t>
            </a:r>
            <a:endParaRPr sz="3200" dirty="0">
              <a:latin typeface="Cambria"/>
              <a:cs typeface="Cambria"/>
            </a:endParaRPr>
          </a:p>
          <a:p>
            <a:pPr marL="774700" algn="ctr">
              <a:lnSpc>
                <a:spcPct val="100000"/>
              </a:lnSpc>
              <a:spcBef>
                <a:spcPts val="2905"/>
              </a:spcBef>
            </a:pPr>
            <a:r>
              <a:rPr sz="3200" b="1" spc="245" dirty="0">
                <a:solidFill>
                  <a:srgbClr val="0C3635"/>
                </a:solidFill>
                <a:latin typeface="Cambria"/>
                <a:cs typeface="Cambria"/>
              </a:rPr>
              <a:t>Dr.</a:t>
            </a:r>
            <a:r>
              <a:rPr sz="3200" b="1" spc="215" dirty="0">
                <a:solidFill>
                  <a:srgbClr val="0C3635"/>
                </a:solidFill>
                <a:latin typeface="Cambria"/>
                <a:cs typeface="Cambria"/>
              </a:rPr>
              <a:t> </a:t>
            </a:r>
            <a:r>
              <a:rPr sz="3200" b="1" spc="240" dirty="0">
                <a:solidFill>
                  <a:srgbClr val="0C3635"/>
                </a:solidFill>
                <a:latin typeface="Cambria"/>
                <a:cs typeface="Cambria"/>
              </a:rPr>
              <a:t>G.Bowatte</a:t>
            </a:r>
            <a:endParaRPr sz="3200" dirty="0">
              <a:latin typeface="Cambria"/>
              <a:cs typeface="Cambria"/>
            </a:endParaRPr>
          </a:p>
        </p:txBody>
      </p:sp>
      <p:grpSp>
        <p:nvGrpSpPr>
          <p:cNvPr id="3" name="object 3"/>
          <p:cNvGrpSpPr/>
          <p:nvPr/>
        </p:nvGrpSpPr>
        <p:grpSpPr>
          <a:xfrm>
            <a:off x="12223750" y="38100"/>
            <a:ext cx="6064250" cy="10287000"/>
            <a:chOff x="12224004" y="0"/>
            <a:chExt cx="6064250" cy="10287000"/>
          </a:xfrm>
        </p:grpSpPr>
        <p:sp>
          <p:nvSpPr>
            <p:cNvPr id="4" name="object 4"/>
            <p:cNvSpPr/>
            <p:nvPr/>
          </p:nvSpPr>
          <p:spPr>
            <a:xfrm>
              <a:off x="13205460" y="0"/>
              <a:ext cx="5082540" cy="10287000"/>
            </a:xfrm>
            <a:custGeom>
              <a:avLst/>
              <a:gdLst/>
              <a:ahLst/>
              <a:cxnLst/>
              <a:rect l="l" t="t" r="r" b="b"/>
              <a:pathLst>
                <a:path w="5082540" h="10287000">
                  <a:moveTo>
                    <a:pt x="0" y="0"/>
                  </a:moveTo>
                  <a:lnTo>
                    <a:pt x="0" y="10287000"/>
                  </a:lnTo>
                  <a:lnTo>
                    <a:pt x="5082539" y="10287000"/>
                  </a:lnTo>
                  <a:lnTo>
                    <a:pt x="5082539" y="0"/>
                  </a:lnTo>
                  <a:lnTo>
                    <a:pt x="0" y="0"/>
                  </a:lnTo>
                  <a:close/>
                </a:path>
              </a:pathLst>
            </a:custGeom>
            <a:solidFill>
              <a:srgbClr val="E0EEEA"/>
            </a:solidFill>
          </p:spPr>
          <p:txBody>
            <a:bodyPr wrap="square" lIns="0" tIns="0" rIns="0" bIns="0" rtlCol="0"/>
            <a:lstStyle/>
            <a:p>
              <a:endParaRPr/>
            </a:p>
          </p:txBody>
        </p:sp>
        <p:pic>
          <p:nvPicPr>
            <p:cNvPr id="5" name="object 5"/>
            <p:cNvPicPr/>
            <p:nvPr/>
          </p:nvPicPr>
          <p:blipFill>
            <a:blip r:embed="rId2" cstate="print"/>
            <a:stretch>
              <a:fillRect/>
            </a:stretch>
          </p:blipFill>
          <p:spPr>
            <a:xfrm>
              <a:off x="12224004" y="4223003"/>
              <a:ext cx="6063996" cy="6063993"/>
            </a:xfrm>
            <a:prstGeom prst="rect">
              <a:avLst/>
            </a:prstGeom>
          </p:spPr>
        </p:pic>
      </p:grpSp>
      <p:grpSp>
        <p:nvGrpSpPr>
          <p:cNvPr id="6" name="object 6"/>
          <p:cNvGrpSpPr/>
          <p:nvPr/>
        </p:nvGrpSpPr>
        <p:grpSpPr>
          <a:xfrm>
            <a:off x="0" y="0"/>
            <a:ext cx="5334000" cy="10287000"/>
            <a:chOff x="0" y="0"/>
            <a:chExt cx="5334000" cy="10287000"/>
          </a:xfrm>
        </p:grpSpPr>
        <p:pic>
          <p:nvPicPr>
            <p:cNvPr id="7" name="object 7"/>
            <p:cNvPicPr/>
            <p:nvPr/>
          </p:nvPicPr>
          <p:blipFill>
            <a:blip r:embed="rId3" cstate="print"/>
            <a:stretch>
              <a:fillRect/>
            </a:stretch>
          </p:blipFill>
          <p:spPr>
            <a:xfrm>
              <a:off x="1543811" y="8391142"/>
              <a:ext cx="3790188" cy="1895853"/>
            </a:xfrm>
            <a:prstGeom prst="rect">
              <a:avLst/>
            </a:prstGeom>
          </p:spPr>
        </p:pic>
        <p:sp>
          <p:nvSpPr>
            <p:cNvPr id="8" name="object 8"/>
            <p:cNvSpPr/>
            <p:nvPr/>
          </p:nvSpPr>
          <p:spPr>
            <a:xfrm>
              <a:off x="0" y="0"/>
              <a:ext cx="2847340" cy="10287000"/>
            </a:xfrm>
            <a:custGeom>
              <a:avLst/>
              <a:gdLst/>
              <a:ahLst/>
              <a:cxnLst/>
              <a:rect l="l" t="t" r="r" b="b"/>
              <a:pathLst>
                <a:path w="2847340" h="10287000">
                  <a:moveTo>
                    <a:pt x="0" y="10287000"/>
                  </a:moveTo>
                  <a:lnTo>
                    <a:pt x="2846831" y="10287000"/>
                  </a:lnTo>
                  <a:lnTo>
                    <a:pt x="2846831" y="0"/>
                  </a:lnTo>
                  <a:lnTo>
                    <a:pt x="0" y="0"/>
                  </a:lnTo>
                  <a:lnTo>
                    <a:pt x="0" y="10287000"/>
                  </a:lnTo>
                  <a:close/>
                </a:path>
              </a:pathLst>
            </a:custGeom>
            <a:solidFill>
              <a:srgbClr val="056050"/>
            </a:solidFill>
          </p:spPr>
          <p:txBody>
            <a:bodyPr wrap="square" lIns="0" tIns="0" rIns="0" bIns="0" rtlCol="0"/>
            <a:lstStyle/>
            <a:p>
              <a:endParaRPr/>
            </a:p>
          </p:txBody>
        </p:sp>
        <p:pic>
          <p:nvPicPr>
            <p:cNvPr id="9" name="object 9"/>
            <p:cNvPicPr/>
            <p:nvPr/>
          </p:nvPicPr>
          <p:blipFill>
            <a:blip r:embed="rId4" cstate="print"/>
            <a:stretch>
              <a:fillRect/>
            </a:stretch>
          </p:blipFill>
          <p:spPr>
            <a:xfrm>
              <a:off x="1062227" y="5382767"/>
              <a:ext cx="961644" cy="3008375"/>
            </a:xfrm>
            <a:prstGeom prst="rect">
              <a:avLst/>
            </a:prstGeom>
          </p:spPr>
        </p:pic>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2551430">
              <a:lnSpc>
                <a:spcPct val="100000"/>
              </a:lnSpc>
              <a:spcBef>
                <a:spcPts val="100"/>
              </a:spcBef>
            </a:pPr>
            <a:r>
              <a:rPr spc="815" dirty="0">
                <a:solidFill>
                  <a:srgbClr val="0C3635"/>
                </a:solidFill>
              </a:rPr>
              <a:t>GROUP</a:t>
            </a:r>
            <a:r>
              <a:rPr spc="370" dirty="0">
                <a:solidFill>
                  <a:srgbClr val="0C3635"/>
                </a:solidFill>
              </a:rPr>
              <a:t> </a:t>
            </a:r>
            <a:r>
              <a:rPr spc="780" dirty="0">
                <a:solidFill>
                  <a:srgbClr val="0C3635"/>
                </a:solidFill>
              </a:rPr>
              <a:t>MEMBERS</a:t>
            </a:r>
          </a:p>
        </p:txBody>
      </p:sp>
      <p:sp>
        <p:nvSpPr>
          <p:cNvPr id="11" name="Slide Number Placeholder 10"/>
          <p:cNvSpPr>
            <a:spLocks noGrp="1"/>
          </p:cNvSpPr>
          <p:nvPr>
            <p:ph type="sldNum" sz="quarter" idx="7"/>
          </p:nvPr>
        </p:nvSpPr>
        <p:spPr>
          <a:xfrm>
            <a:off x="15988145" y="9725891"/>
            <a:ext cx="2833255" cy="561103"/>
          </a:xfrm>
        </p:spPr>
        <p:txBody>
          <a:bodyPr/>
          <a:lstStyle/>
          <a:p>
            <a:pPr algn="ctr"/>
            <a:fld id="{B6F15528-21DE-4FAA-801E-634DDDAF4B2B}" type="slidenum">
              <a:rPr lang="en-US" sz="2400" b="1" smtClean="0">
                <a:solidFill>
                  <a:schemeClr val="tx1"/>
                </a:solidFill>
                <a:latin typeface="Cambria" panose="02040503050406030204" pitchFamily="18" charset="0"/>
                <a:ea typeface="Cambria" panose="02040503050406030204" pitchFamily="18" charset="0"/>
              </a:rPr>
              <a:pPr algn="ctr"/>
              <a:t>2</a:t>
            </a:fld>
            <a:endParaRPr lang="en-US" sz="2400" b="1" dirty="0">
              <a:solidFill>
                <a:schemeClr val="tx1"/>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20</a:t>
            </a:fld>
            <a:endParaRPr lang="en-US" b="1" dirty="0">
              <a:solidFill>
                <a:schemeClr val="tx1"/>
              </a:solidFill>
              <a:latin typeface="Cambria" panose="02040503050406030204" pitchFamily="18" charset="0"/>
              <a:ea typeface="Cambria" panose="02040503050406030204" pitchFamily="18" charset="0"/>
            </a:endParaRPr>
          </a:p>
        </p:txBody>
      </p:sp>
      <p:sp>
        <p:nvSpPr>
          <p:cNvPr id="9" name="object 3"/>
          <p:cNvSpPr txBox="1">
            <a:spLocks noGrp="1"/>
          </p:cNvSpPr>
          <p:nvPr>
            <p:ph type="title"/>
          </p:nvPr>
        </p:nvSpPr>
        <p:spPr>
          <a:xfrm>
            <a:off x="3733800" y="1149536"/>
            <a:ext cx="13487400" cy="1120820"/>
          </a:xfrm>
          <a:prstGeom prst="rect">
            <a:avLst/>
          </a:prstGeom>
        </p:spPr>
        <p:txBody>
          <a:bodyPr vert="horz" wrap="square" lIns="0" tIns="12700" rIns="0" bIns="0" rtlCol="0">
            <a:spAutoFit/>
          </a:bodyPr>
          <a:lstStyle/>
          <a:p>
            <a:pPr marL="12700">
              <a:lnSpc>
                <a:spcPct val="100000"/>
              </a:lnSpc>
              <a:spcBef>
                <a:spcPts val="100"/>
              </a:spcBef>
            </a:pPr>
            <a:r>
              <a:rPr lang="en-US" sz="3600" spc="295" dirty="0" smtClean="0"/>
              <a:t>2. CNN and LSTM Prediction as an Input to Linear Regression </a:t>
            </a:r>
            <a:endParaRPr sz="3600" spc="190" dirty="0"/>
          </a:p>
        </p:txBody>
      </p:sp>
      <p:sp>
        <p:nvSpPr>
          <p:cNvPr id="13" name="Rectangle 12"/>
          <p:cNvSpPr/>
          <p:nvPr/>
        </p:nvSpPr>
        <p:spPr>
          <a:xfrm>
            <a:off x="12725400" y="5143500"/>
            <a:ext cx="457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424;p21"/>
          <p:cNvPicPr preferRelativeResize="0"/>
          <p:nvPr/>
        </p:nvPicPr>
        <p:blipFill rotWithShape="1">
          <a:blip r:embed="rId3">
            <a:alphaModFix/>
          </a:blip>
          <a:srcRect/>
          <a:stretch/>
        </p:blipFill>
        <p:spPr>
          <a:xfrm>
            <a:off x="4800600" y="2857500"/>
            <a:ext cx="10210274" cy="5723500"/>
          </a:xfrm>
          <a:prstGeom prst="rect">
            <a:avLst/>
          </a:prstGeom>
          <a:noFill/>
          <a:ln>
            <a:noFill/>
          </a:ln>
        </p:spPr>
      </p:pic>
      <p:sp>
        <p:nvSpPr>
          <p:cNvPr id="10" name="Rectangle 9"/>
          <p:cNvSpPr/>
          <p:nvPr/>
        </p:nvSpPr>
        <p:spPr>
          <a:xfrm>
            <a:off x="7962637" y="8704623"/>
            <a:ext cx="3886200" cy="369332"/>
          </a:xfrm>
          <a:prstGeom prst="rect">
            <a:avLst/>
          </a:prstGeom>
        </p:spPr>
        <p:txBody>
          <a:bodyPr wrap="square">
            <a:spAutoFit/>
          </a:bodyPr>
          <a:lstStyle/>
          <a:p>
            <a:r>
              <a:rPr lang="en-US" dirty="0" smtClean="0">
                <a:latin typeface="Cambria" panose="02040503050406030204" pitchFamily="18" charset="0"/>
                <a:ea typeface="Cambria" panose="02040503050406030204" pitchFamily="18" charset="0"/>
              </a:rPr>
              <a:t>CNN and LSTM prediction as an input</a:t>
            </a:r>
            <a:endParaRPr lang="en-US" dirty="0">
              <a:latin typeface="Cambria" panose="02040503050406030204" pitchFamily="18" charset="0"/>
              <a:ea typeface="Cambria" panose="02040503050406030204" pitchFamily="18" charset="0"/>
            </a:endParaRPr>
          </a:p>
        </p:txBody>
      </p:sp>
      <p:sp>
        <p:nvSpPr>
          <p:cNvPr id="14" name="Rectangle 13"/>
          <p:cNvSpPr/>
          <p:nvPr/>
        </p:nvSpPr>
        <p:spPr>
          <a:xfrm>
            <a:off x="12725400" y="3390900"/>
            <a:ext cx="1600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1370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21</a:t>
            </a:fld>
            <a:endParaRPr lang="en-US" b="1" dirty="0">
              <a:solidFill>
                <a:schemeClr val="tx1"/>
              </a:solidFill>
              <a:latin typeface="Cambria" panose="02040503050406030204" pitchFamily="18" charset="0"/>
              <a:ea typeface="Cambria" panose="02040503050406030204" pitchFamily="18" charset="0"/>
            </a:endParaRPr>
          </a:p>
        </p:txBody>
      </p:sp>
      <p:sp>
        <p:nvSpPr>
          <p:cNvPr id="9" name="object 3"/>
          <p:cNvSpPr txBox="1">
            <a:spLocks noGrp="1"/>
          </p:cNvSpPr>
          <p:nvPr>
            <p:ph type="title"/>
          </p:nvPr>
        </p:nvSpPr>
        <p:spPr>
          <a:xfrm>
            <a:off x="3543300" y="1134671"/>
            <a:ext cx="11506200" cy="566822"/>
          </a:xfrm>
          <a:prstGeom prst="rect">
            <a:avLst/>
          </a:prstGeom>
        </p:spPr>
        <p:txBody>
          <a:bodyPr vert="horz" wrap="square" lIns="0" tIns="12700" rIns="0" bIns="0" rtlCol="0">
            <a:spAutoFit/>
          </a:bodyPr>
          <a:lstStyle/>
          <a:p>
            <a:pPr marL="12700">
              <a:lnSpc>
                <a:spcPct val="100000"/>
              </a:lnSpc>
              <a:spcBef>
                <a:spcPts val="100"/>
              </a:spcBef>
            </a:pPr>
            <a:r>
              <a:rPr lang="en-US" sz="3600" spc="295" dirty="0" smtClean="0"/>
              <a:t>RESULT FROM HYBRID MODEL</a:t>
            </a:r>
            <a:endParaRPr sz="3600" spc="190" dirty="0"/>
          </a:p>
        </p:txBody>
      </p:sp>
      <p:sp>
        <p:nvSpPr>
          <p:cNvPr id="13" name="Rectangle 12"/>
          <p:cNvSpPr/>
          <p:nvPr/>
        </p:nvSpPr>
        <p:spPr>
          <a:xfrm>
            <a:off x="12725400" y="5143500"/>
            <a:ext cx="457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09;p19"/>
          <p:cNvSpPr txBox="1"/>
          <p:nvPr/>
        </p:nvSpPr>
        <p:spPr>
          <a:xfrm>
            <a:off x="10972800" y="4076700"/>
            <a:ext cx="7162800" cy="304694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150000"/>
              </a:lnSpc>
              <a:buSzPts val="1400"/>
            </a:pPr>
            <a:r>
              <a:rPr lang="en-US" sz="2800" dirty="0" smtClean="0">
                <a:latin typeface="Cambria" panose="02040503050406030204" pitchFamily="18" charset="0"/>
                <a:ea typeface="Cambria" panose="02040503050406030204" pitchFamily="18" charset="0"/>
                <a:cs typeface="Century Schoolbook"/>
                <a:sym typeface="Century Schoolbook"/>
              </a:rPr>
              <a:t>Mean Absolute Error: 	                    2.3367</a:t>
            </a:r>
            <a:endParaRPr lang="en-US" sz="2800" dirty="0" smtClean="0">
              <a:latin typeface="Cambria" panose="02040503050406030204" pitchFamily="18" charset="0"/>
              <a:ea typeface="Cambria" panose="02040503050406030204" pitchFamily="18" charset="0"/>
            </a:endParaRPr>
          </a:p>
          <a:p>
            <a:pPr lvl="0">
              <a:lnSpc>
                <a:spcPct val="150000"/>
              </a:lnSpc>
              <a:buSzPts val="1400"/>
            </a:pPr>
            <a:r>
              <a:rPr lang="en-US" sz="2800" dirty="0" smtClean="0">
                <a:latin typeface="Cambria" panose="02040503050406030204" pitchFamily="18" charset="0"/>
                <a:ea typeface="Cambria" panose="02040503050406030204" pitchFamily="18" charset="0"/>
                <a:cs typeface="Century Schoolbook"/>
                <a:sym typeface="Century Schoolbook"/>
              </a:rPr>
              <a:t>Root Mean Squared Error: 	        3.6096</a:t>
            </a:r>
            <a:endParaRPr lang="en-US" sz="2800" dirty="0" smtClean="0">
              <a:latin typeface="Cambria" panose="02040503050406030204" pitchFamily="18" charset="0"/>
              <a:ea typeface="Cambria" panose="02040503050406030204" pitchFamily="18" charset="0"/>
            </a:endParaRPr>
          </a:p>
          <a:p>
            <a:pPr lvl="0">
              <a:lnSpc>
                <a:spcPct val="150000"/>
              </a:lnSpc>
              <a:buSzPts val="1400"/>
            </a:pPr>
            <a:r>
              <a:rPr lang="en-US" sz="2800" dirty="0" smtClean="0">
                <a:latin typeface="Cambria" panose="02040503050406030204" pitchFamily="18" charset="0"/>
                <a:ea typeface="Cambria" panose="02040503050406030204" pitchFamily="18" charset="0"/>
                <a:cs typeface="Century Schoolbook"/>
                <a:sym typeface="Century Schoolbook"/>
              </a:rPr>
              <a:t>Mean Absolute Percentage Error:  0.2373</a:t>
            </a:r>
            <a:endParaRPr lang="en-US" sz="2800" dirty="0" smtClean="0">
              <a:latin typeface="Cambria" panose="02040503050406030204" pitchFamily="18" charset="0"/>
              <a:ea typeface="Cambria" panose="02040503050406030204" pitchFamily="18" charset="0"/>
            </a:endParaRPr>
          </a:p>
          <a:p>
            <a:pPr lvl="0">
              <a:lnSpc>
                <a:spcPct val="150000"/>
              </a:lnSpc>
              <a:buSzPts val="1400"/>
            </a:pPr>
            <a:r>
              <a:rPr lang="en-US" sz="2800" dirty="0" smtClean="0">
                <a:latin typeface="Cambria" panose="02040503050406030204" pitchFamily="18" charset="0"/>
                <a:ea typeface="Cambria" panose="02040503050406030204" pitchFamily="18" charset="0"/>
                <a:cs typeface="Century Schoolbook"/>
                <a:sym typeface="Century Schoolbook"/>
              </a:rPr>
              <a:t>Coefficient of determination:           0.7486</a:t>
            </a:r>
            <a:endParaRPr lang="en-US" sz="2800" dirty="0" smtClean="0">
              <a:latin typeface="Cambria" panose="02040503050406030204" pitchFamily="18" charset="0"/>
              <a:ea typeface="Cambria" panose="02040503050406030204" pitchFamily="18" charset="0"/>
            </a:endParaRPr>
          </a:p>
          <a:p>
            <a:pPr marL="285750" marR="0" lvl="0" indent="-285750" algn="just" rtl="0">
              <a:lnSpc>
                <a:spcPct val="150000"/>
              </a:lnSpc>
              <a:spcBef>
                <a:spcPts val="0"/>
              </a:spcBef>
              <a:spcAft>
                <a:spcPts val="0"/>
              </a:spcAft>
              <a:buClr>
                <a:schemeClr val="dk1"/>
              </a:buClr>
              <a:buSzPts val="1600"/>
              <a:buFont typeface="Noto Sans Symbols"/>
              <a:buChar char="⮚"/>
            </a:pPr>
            <a:endParaRPr sz="1600" dirty="0"/>
          </a:p>
        </p:txBody>
      </p:sp>
      <p:pic>
        <p:nvPicPr>
          <p:cNvPr id="12" name="Google Shape;433;p22" descr="A graph of a positive graph&#10;&#10;Description automatically generated with medium confidence"/>
          <p:cNvPicPr preferRelativeResize="0"/>
          <p:nvPr/>
        </p:nvPicPr>
        <p:blipFill rotWithShape="1">
          <a:blip r:embed="rId3">
            <a:alphaModFix/>
          </a:blip>
          <a:srcRect/>
          <a:stretch/>
        </p:blipFill>
        <p:spPr>
          <a:xfrm>
            <a:off x="3928870" y="2933699"/>
            <a:ext cx="6586729" cy="5457443"/>
          </a:xfrm>
          <a:prstGeom prst="rect">
            <a:avLst/>
          </a:prstGeom>
          <a:noFill/>
          <a:ln>
            <a:noFill/>
          </a:ln>
        </p:spPr>
      </p:pic>
      <p:sp>
        <p:nvSpPr>
          <p:cNvPr id="3" name="Rectangle 2"/>
          <p:cNvSpPr/>
          <p:nvPr/>
        </p:nvSpPr>
        <p:spPr>
          <a:xfrm>
            <a:off x="5004319" y="8572500"/>
            <a:ext cx="4435830" cy="369332"/>
          </a:xfrm>
          <a:prstGeom prst="rect">
            <a:avLst/>
          </a:prstGeom>
        </p:spPr>
        <p:txBody>
          <a:bodyPr wrap="none">
            <a:spAutoFit/>
          </a:bodyPr>
          <a:lstStyle/>
          <a:p>
            <a:pPr algn="ctr"/>
            <a:r>
              <a:rPr lang="en-US" sz="1800" dirty="0" smtClean="0">
                <a:latin typeface="Cambria" panose="02040503050406030204" pitchFamily="18" charset="0"/>
                <a:ea typeface="Cambria" panose="02040503050406030204" pitchFamily="18" charset="0"/>
              </a:rPr>
              <a:t>Scatter plot of actual vs predicted of  Model</a:t>
            </a:r>
            <a:endParaRPr lang="en-US"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863875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3"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22</a:t>
            </a:fld>
            <a:endParaRPr lang="en-US" b="1" dirty="0">
              <a:solidFill>
                <a:schemeClr val="tx1"/>
              </a:solidFill>
              <a:latin typeface="Cambria" panose="02040503050406030204" pitchFamily="18" charset="0"/>
              <a:ea typeface="Cambria" panose="02040503050406030204" pitchFamily="18" charset="0"/>
            </a:endParaRPr>
          </a:p>
        </p:txBody>
      </p:sp>
      <p:sp>
        <p:nvSpPr>
          <p:cNvPr id="13" name="Rectangle 12"/>
          <p:cNvSpPr/>
          <p:nvPr/>
        </p:nvSpPr>
        <p:spPr>
          <a:xfrm>
            <a:off x="12725400" y="5143500"/>
            <a:ext cx="457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p:cNvSpPr txBox="1">
            <a:spLocks/>
          </p:cNvSpPr>
          <p:nvPr/>
        </p:nvSpPr>
        <p:spPr>
          <a:xfrm>
            <a:off x="3733800" y="1440620"/>
            <a:ext cx="11506200" cy="689932"/>
          </a:xfrm>
          <a:prstGeom prst="rect">
            <a:avLst/>
          </a:prstGeom>
        </p:spPr>
        <p:txBody>
          <a:bodyPr vert="horz" wrap="square" lIns="0" tIns="12700" rIns="0" bIns="0" rtlCol="0">
            <a:spAutoFit/>
          </a:bodyPr>
          <a:lstStyle>
            <a:lvl1pPr>
              <a:defRPr sz="5400" b="1" i="0">
                <a:solidFill>
                  <a:srgbClr val="001F5F"/>
                </a:solidFill>
                <a:latin typeface="Cambria"/>
                <a:ea typeface="+mj-ea"/>
                <a:cs typeface="Cambria"/>
              </a:defRPr>
            </a:lvl1pPr>
          </a:lstStyle>
          <a:p>
            <a:pPr marL="12700">
              <a:spcBef>
                <a:spcPts val="100"/>
              </a:spcBef>
            </a:pPr>
            <a:r>
              <a:rPr lang="en-US" sz="4400" spc="295" dirty="0" smtClean="0"/>
              <a:t>RESULTS COMPARISON</a:t>
            </a:r>
            <a:endParaRPr lang="en-US" spc="190" dirty="0"/>
          </a:p>
        </p:txBody>
      </p:sp>
      <p:graphicFrame>
        <p:nvGraphicFramePr>
          <p:cNvPr id="8" name="Table 7"/>
          <p:cNvGraphicFramePr>
            <a:graphicFrameLocks noGrp="1"/>
          </p:cNvGraphicFramePr>
          <p:nvPr>
            <p:extLst>
              <p:ext uri="{D42A27DB-BD31-4B8C-83A1-F6EECF244321}">
                <p14:modId xmlns:p14="http://schemas.microsoft.com/office/powerpoint/2010/main" val="2404666039"/>
              </p:ext>
            </p:extLst>
          </p:nvPr>
        </p:nvGraphicFramePr>
        <p:xfrm>
          <a:off x="4724400" y="3134868"/>
          <a:ext cx="12192000" cy="44958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241179528"/>
                    </a:ext>
                  </a:extLst>
                </a:gridCol>
                <a:gridCol w="3048000">
                  <a:extLst>
                    <a:ext uri="{9D8B030D-6E8A-4147-A177-3AD203B41FA5}">
                      <a16:colId xmlns:a16="http://schemas.microsoft.com/office/drawing/2014/main" val="2753710219"/>
                    </a:ext>
                  </a:extLst>
                </a:gridCol>
                <a:gridCol w="3048000">
                  <a:extLst>
                    <a:ext uri="{9D8B030D-6E8A-4147-A177-3AD203B41FA5}">
                      <a16:colId xmlns:a16="http://schemas.microsoft.com/office/drawing/2014/main" val="3389825597"/>
                    </a:ext>
                  </a:extLst>
                </a:gridCol>
                <a:gridCol w="3048000">
                  <a:extLst>
                    <a:ext uri="{9D8B030D-6E8A-4147-A177-3AD203B41FA5}">
                      <a16:colId xmlns:a16="http://schemas.microsoft.com/office/drawing/2014/main" val="1363591048"/>
                    </a:ext>
                  </a:extLst>
                </a:gridCol>
              </a:tblGrid>
              <a:tr h="899160">
                <a:tc>
                  <a:txBody>
                    <a:bodyPr/>
                    <a:lstStyle/>
                    <a:p>
                      <a:pPr algn="ctr"/>
                      <a:endParaRPr lang="en-US" sz="2400" dirty="0">
                        <a:latin typeface="Cambria" panose="02040503050406030204" pitchFamily="18" charset="0"/>
                        <a:ea typeface="Cambria" panose="02040503050406030204" pitchFamily="18" charset="0"/>
                      </a:endParaRPr>
                    </a:p>
                  </a:txBody>
                  <a:tcPr/>
                </a:tc>
                <a:tc>
                  <a:txBody>
                    <a:bodyPr/>
                    <a:lstStyle/>
                    <a:p>
                      <a:pPr algn="ctr"/>
                      <a:r>
                        <a:rPr lang="en-US" sz="2500" b="1" dirty="0" smtClean="0">
                          <a:solidFill>
                            <a:schemeClr val="tx1"/>
                          </a:solidFill>
                          <a:effectLst/>
                        </a:rPr>
                        <a:t>LSTM</a:t>
                      </a:r>
                      <a:endParaRPr lang="en-US" sz="2500" b="1" dirty="0">
                        <a:solidFill>
                          <a:schemeClr val="tx1"/>
                        </a:solidFill>
                        <a:effectLst/>
                      </a:endParaRPr>
                    </a:p>
                  </a:txBody>
                  <a:tcPr anchor="ctr"/>
                </a:tc>
                <a:tc>
                  <a:txBody>
                    <a:bodyPr/>
                    <a:lstStyle/>
                    <a:p>
                      <a:pPr algn="ctr"/>
                      <a:r>
                        <a:rPr lang="en-US" sz="2500" b="1" dirty="0" smtClean="0">
                          <a:solidFill>
                            <a:schemeClr val="tx1"/>
                          </a:solidFill>
                          <a:effectLst/>
                        </a:rPr>
                        <a:t>CNN</a:t>
                      </a:r>
                      <a:endParaRPr lang="en-US" sz="2500" b="1" dirty="0">
                        <a:solidFill>
                          <a:schemeClr val="tx1"/>
                        </a:solidFill>
                        <a:effectLst/>
                      </a:endParaRPr>
                    </a:p>
                  </a:txBody>
                  <a:tcPr anchor="ctr"/>
                </a:tc>
                <a:tc>
                  <a:txBody>
                    <a:bodyPr/>
                    <a:lstStyle/>
                    <a:p>
                      <a:pPr algn="ctr"/>
                      <a:r>
                        <a:rPr lang="en-US" sz="2500" b="1" dirty="0" smtClean="0">
                          <a:solidFill>
                            <a:schemeClr val="tx1"/>
                          </a:solidFill>
                        </a:rPr>
                        <a:t>Hybrid</a:t>
                      </a:r>
                      <a:r>
                        <a:rPr lang="en-US" sz="2500" b="1" baseline="0" dirty="0" smtClean="0">
                          <a:solidFill>
                            <a:schemeClr val="tx1"/>
                          </a:solidFill>
                        </a:rPr>
                        <a:t> CNN-LSTM Model</a:t>
                      </a:r>
                      <a:endParaRPr lang="en-US" sz="2500" b="1" dirty="0">
                        <a:solidFill>
                          <a:schemeClr val="tx1"/>
                        </a:solidFill>
                      </a:endParaRPr>
                    </a:p>
                  </a:txBody>
                  <a:tcPr anchor="ctr"/>
                </a:tc>
                <a:extLst>
                  <a:ext uri="{0D108BD9-81ED-4DB2-BD59-A6C34878D82A}">
                    <a16:rowId xmlns:a16="http://schemas.microsoft.com/office/drawing/2014/main" val="3370367685"/>
                  </a:ext>
                </a:extLst>
              </a:tr>
              <a:tr h="899160">
                <a:tc>
                  <a:txBody>
                    <a:bodyPr/>
                    <a:lstStyle/>
                    <a:p>
                      <a:pPr algn="ctr"/>
                      <a:r>
                        <a:rPr lang="en-US" sz="2400" dirty="0" smtClean="0">
                          <a:latin typeface="Cambria" panose="02040503050406030204" pitchFamily="18" charset="0"/>
                          <a:ea typeface="Cambria" panose="02040503050406030204" pitchFamily="18" charset="0"/>
                        </a:rPr>
                        <a:t>MAE</a:t>
                      </a:r>
                      <a:endParaRPr lang="en-US" sz="2400" dirty="0">
                        <a:latin typeface="Cambria" panose="02040503050406030204" pitchFamily="18" charset="0"/>
                        <a:ea typeface="Cambria" panose="02040503050406030204" pitchFamily="18" charset="0"/>
                      </a:endParaRPr>
                    </a:p>
                  </a:txBody>
                  <a:tcPr/>
                </a:tc>
                <a:tc>
                  <a:txBody>
                    <a:bodyPr/>
                    <a:lstStyle/>
                    <a:p>
                      <a:pPr algn="ctr"/>
                      <a:r>
                        <a:rPr lang="en-US" sz="2400" dirty="0" smtClean="0">
                          <a:latin typeface="Cambria" panose="02040503050406030204" pitchFamily="18" charset="0"/>
                          <a:ea typeface="Cambria" panose="02040503050406030204" pitchFamily="18" charset="0"/>
                        </a:rPr>
                        <a:t>2.958</a:t>
                      </a:r>
                      <a:endParaRPr lang="en-US" sz="2400" dirty="0">
                        <a:latin typeface="Cambria" panose="02040503050406030204" pitchFamily="18" charset="0"/>
                        <a:ea typeface="Cambria" panose="02040503050406030204" pitchFamily="18" charset="0"/>
                      </a:endParaRPr>
                    </a:p>
                  </a:txBody>
                  <a:tcPr/>
                </a:tc>
                <a:tc>
                  <a:txBody>
                    <a:bodyPr/>
                    <a:lstStyle/>
                    <a:p>
                      <a:pPr algn="ctr"/>
                      <a:r>
                        <a:rPr lang="en-US" sz="2400" dirty="0" smtClean="0">
                          <a:latin typeface="Cambria" panose="02040503050406030204" pitchFamily="18" charset="0"/>
                          <a:ea typeface="Cambria" panose="02040503050406030204" pitchFamily="18" charset="0"/>
                        </a:rPr>
                        <a:t>1.818</a:t>
                      </a:r>
                      <a:endParaRPr lang="en-US" sz="2400" dirty="0">
                        <a:latin typeface="Cambria" panose="02040503050406030204" pitchFamily="18" charset="0"/>
                        <a:ea typeface="Cambria" panose="02040503050406030204" pitchFamily="18" charset="0"/>
                      </a:endParaRPr>
                    </a:p>
                  </a:txBody>
                  <a:tcPr/>
                </a:tc>
                <a:tc>
                  <a:txBody>
                    <a:bodyPr/>
                    <a:lstStyle/>
                    <a:p>
                      <a:pPr algn="ctr"/>
                      <a:r>
                        <a:rPr lang="en-US" sz="2400" dirty="0" smtClean="0">
                          <a:latin typeface="Cambria" panose="02040503050406030204" pitchFamily="18" charset="0"/>
                          <a:ea typeface="Cambria" panose="02040503050406030204" pitchFamily="18" charset="0"/>
                        </a:rPr>
                        <a:t>1.520</a:t>
                      </a:r>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162922807"/>
                  </a:ext>
                </a:extLst>
              </a:tr>
              <a:tr h="899160">
                <a:tc>
                  <a:txBody>
                    <a:bodyPr/>
                    <a:lstStyle/>
                    <a:p>
                      <a:pPr algn="ctr"/>
                      <a:r>
                        <a:rPr lang="en-US" sz="2400" dirty="0" smtClean="0">
                          <a:latin typeface="Cambria" panose="02040503050406030204" pitchFamily="18" charset="0"/>
                          <a:ea typeface="Cambria" panose="02040503050406030204" pitchFamily="18" charset="0"/>
                        </a:rPr>
                        <a:t>RMSE</a:t>
                      </a:r>
                      <a:endParaRPr lang="en-US" sz="2400" dirty="0">
                        <a:latin typeface="Cambria" panose="02040503050406030204" pitchFamily="18" charset="0"/>
                        <a:ea typeface="Cambria" panose="02040503050406030204" pitchFamily="18" charset="0"/>
                      </a:endParaRPr>
                    </a:p>
                  </a:txBody>
                  <a:tcPr/>
                </a:tc>
                <a:tc>
                  <a:txBody>
                    <a:bodyPr/>
                    <a:lstStyle/>
                    <a:p>
                      <a:pPr algn="ctr"/>
                      <a:r>
                        <a:rPr lang="en-US" sz="2400" dirty="0" smtClean="0">
                          <a:latin typeface="Cambria" panose="02040503050406030204" pitchFamily="18" charset="0"/>
                          <a:ea typeface="Cambria" panose="02040503050406030204" pitchFamily="18" charset="0"/>
                        </a:rPr>
                        <a:t>6.215</a:t>
                      </a:r>
                      <a:endParaRPr lang="en-US" sz="2400" dirty="0">
                        <a:latin typeface="Cambria" panose="02040503050406030204" pitchFamily="18" charset="0"/>
                        <a:ea typeface="Cambria" panose="02040503050406030204" pitchFamily="18" charset="0"/>
                      </a:endParaRPr>
                    </a:p>
                  </a:txBody>
                  <a:tcPr/>
                </a:tc>
                <a:tc>
                  <a:txBody>
                    <a:bodyPr/>
                    <a:lstStyle/>
                    <a:p>
                      <a:pPr algn="ctr"/>
                      <a:r>
                        <a:rPr lang="en-US" sz="2400" dirty="0" smtClean="0">
                          <a:latin typeface="Cambria" panose="02040503050406030204" pitchFamily="18" charset="0"/>
                          <a:ea typeface="Cambria" panose="02040503050406030204" pitchFamily="18" charset="0"/>
                        </a:rPr>
                        <a:t>2.893</a:t>
                      </a:r>
                      <a:endParaRPr lang="en-US" sz="2400" dirty="0">
                        <a:latin typeface="Cambria" panose="02040503050406030204" pitchFamily="18" charset="0"/>
                        <a:ea typeface="Cambria" panose="02040503050406030204" pitchFamily="18" charset="0"/>
                      </a:endParaRPr>
                    </a:p>
                  </a:txBody>
                  <a:tcPr/>
                </a:tc>
                <a:tc>
                  <a:txBody>
                    <a:bodyPr/>
                    <a:lstStyle/>
                    <a:p>
                      <a:pPr algn="ctr"/>
                      <a:r>
                        <a:rPr lang="en-US" sz="2400" dirty="0" smtClean="0">
                          <a:latin typeface="Cambria" panose="02040503050406030204" pitchFamily="18" charset="0"/>
                          <a:ea typeface="Cambria" panose="02040503050406030204" pitchFamily="18" charset="0"/>
                        </a:rPr>
                        <a:t>2.377</a:t>
                      </a:r>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31957749"/>
                  </a:ext>
                </a:extLst>
              </a:tr>
              <a:tr h="899160">
                <a:tc>
                  <a:txBody>
                    <a:bodyPr/>
                    <a:lstStyle/>
                    <a:p>
                      <a:pPr algn="ctr"/>
                      <a:r>
                        <a:rPr lang="en-US" sz="2400" dirty="0" smtClean="0">
                          <a:latin typeface="Cambria" panose="02040503050406030204" pitchFamily="18" charset="0"/>
                          <a:ea typeface="Cambria" panose="02040503050406030204" pitchFamily="18" charset="0"/>
                        </a:rPr>
                        <a:t>MAPE</a:t>
                      </a:r>
                      <a:endParaRPr lang="en-US" sz="2400" dirty="0">
                        <a:latin typeface="Cambria" panose="02040503050406030204" pitchFamily="18" charset="0"/>
                        <a:ea typeface="Cambria" panose="02040503050406030204" pitchFamily="18" charset="0"/>
                      </a:endParaRPr>
                    </a:p>
                  </a:txBody>
                  <a:tcPr/>
                </a:tc>
                <a:tc>
                  <a:txBody>
                    <a:bodyPr/>
                    <a:lstStyle/>
                    <a:p>
                      <a:pPr algn="ctr"/>
                      <a:r>
                        <a:rPr lang="en-US" sz="2400" dirty="0" smtClean="0">
                          <a:latin typeface="Cambria" panose="02040503050406030204" pitchFamily="18" charset="0"/>
                          <a:ea typeface="Cambria" panose="02040503050406030204" pitchFamily="18" charset="0"/>
                        </a:rPr>
                        <a:t>0.495</a:t>
                      </a:r>
                      <a:endParaRPr lang="en-US" sz="2400" dirty="0">
                        <a:latin typeface="Cambria" panose="02040503050406030204" pitchFamily="18" charset="0"/>
                        <a:ea typeface="Cambria" panose="02040503050406030204" pitchFamily="18" charset="0"/>
                      </a:endParaRPr>
                    </a:p>
                  </a:txBody>
                  <a:tcPr/>
                </a:tc>
                <a:tc>
                  <a:txBody>
                    <a:bodyPr/>
                    <a:lstStyle/>
                    <a:p>
                      <a:pPr algn="ctr"/>
                      <a:r>
                        <a:rPr lang="en-US" sz="2400" dirty="0" smtClean="0">
                          <a:latin typeface="Cambria" panose="02040503050406030204" pitchFamily="18" charset="0"/>
                          <a:ea typeface="Cambria" panose="02040503050406030204" pitchFamily="18" charset="0"/>
                        </a:rPr>
                        <a:t>0.190</a:t>
                      </a:r>
                      <a:endParaRPr lang="en-US" sz="2400" dirty="0">
                        <a:latin typeface="Cambria" panose="02040503050406030204" pitchFamily="18" charset="0"/>
                        <a:ea typeface="Cambria" panose="02040503050406030204" pitchFamily="18" charset="0"/>
                      </a:endParaRPr>
                    </a:p>
                  </a:txBody>
                  <a:tcPr/>
                </a:tc>
                <a:tc>
                  <a:txBody>
                    <a:bodyPr/>
                    <a:lstStyle/>
                    <a:p>
                      <a:pPr algn="ctr"/>
                      <a:r>
                        <a:rPr lang="en-US" sz="2400" dirty="0" smtClean="0">
                          <a:latin typeface="Cambria" panose="02040503050406030204" pitchFamily="18" charset="0"/>
                          <a:ea typeface="Cambria" panose="02040503050406030204" pitchFamily="18" charset="0"/>
                        </a:rPr>
                        <a:t>0.149</a:t>
                      </a:r>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969922133"/>
                  </a:ext>
                </a:extLst>
              </a:tr>
              <a:tr h="899160">
                <a:tc>
                  <a:txBody>
                    <a:bodyPr/>
                    <a:lstStyle/>
                    <a:p>
                      <a:pPr algn="ctr"/>
                      <a:r>
                        <a:rPr lang="en-US" sz="2400" b="1" dirty="0" smtClean="0">
                          <a:solidFill>
                            <a:schemeClr val="tx1"/>
                          </a:solidFill>
                        </a:rPr>
                        <a:t>R²</a:t>
                      </a:r>
                      <a:endParaRPr lang="en-US" sz="2400" b="1" dirty="0">
                        <a:solidFill>
                          <a:schemeClr val="tx1"/>
                        </a:solidFill>
                      </a:endParaRPr>
                    </a:p>
                  </a:txBody>
                  <a:tcPr/>
                </a:tc>
                <a:tc>
                  <a:txBody>
                    <a:bodyPr/>
                    <a:lstStyle/>
                    <a:p>
                      <a:pPr algn="ctr"/>
                      <a:r>
                        <a:rPr lang="en-US" sz="2400" dirty="0" smtClean="0">
                          <a:latin typeface="Cambria" panose="02040503050406030204" pitchFamily="18" charset="0"/>
                          <a:ea typeface="Cambria" panose="02040503050406030204" pitchFamily="18" charset="0"/>
                        </a:rPr>
                        <a:t>41.13%</a:t>
                      </a:r>
                      <a:endParaRPr lang="en-US" sz="2400" dirty="0">
                        <a:latin typeface="Cambria" panose="02040503050406030204" pitchFamily="18" charset="0"/>
                        <a:ea typeface="Cambria" panose="02040503050406030204" pitchFamily="18" charset="0"/>
                      </a:endParaRPr>
                    </a:p>
                  </a:txBody>
                  <a:tcPr/>
                </a:tc>
                <a:tc>
                  <a:txBody>
                    <a:bodyPr/>
                    <a:lstStyle/>
                    <a:p>
                      <a:pPr algn="ctr"/>
                      <a:r>
                        <a:rPr lang="en-US" sz="2400" dirty="0" smtClean="0">
                          <a:latin typeface="Cambria" panose="02040503050406030204" pitchFamily="18" charset="0"/>
                          <a:ea typeface="Cambria" panose="02040503050406030204" pitchFamily="18" charset="0"/>
                        </a:rPr>
                        <a:t>69.84%</a:t>
                      </a:r>
                      <a:endParaRPr lang="en-US" sz="2400" dirty="0">
                        <a:latin typeface="Cambria" panose="02040503050406030204" pitchFamily="18" charset="0"/>
                        <a:ea typeface="Cambria" panose="02040503050406030204" pitchFamily="18" charset="0"/>
                      </a:endParaRPr>
                    </a:p>
                  </a:txBody>
                  <a:tcPr/>
                </a:tc>
                <a:tc>
                  <a:txBody>
                    <a:bodyPr/>
                    <a:lstStyle/>
                    <a:p>
                      <a:pPr algn="ctr"/>
                      <a:r>
                        <a:rPr lang="en-US" sz="2400" dirty="0" smtClean="0">
                          <a:latin typeface="Cambria" panose="02040503050406030204" pitchFamily="18" charset="0"/>
                          <a:ea typeface="Cambria" panose="02040503050406030204" pitchFamily="18" charset="0"/>
                        </a:rPr>
                        <a:t>86.86%</a:t>
                      </a:r>
                      <a:endParaRPr lang="en-US" sz="2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603823679"/>
                  </a:ext>
                </a:extLst>
              </a:tr>
            </a:tbl>
          </a:graphicData>
        </a:graphic>
      </p:graphicFrame>
    </p:spTree>
    <p:extLst>
      <p:ext uri="{BB962C8B-B14F-4D97-AF65-F5344CB8AC3E}">
        <p14:creationId xmlns:p14="http://schemas.microsoft.com/office/powerpoint/2010/main" val="2281946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3"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23</a:t>
            </a:fld>
            <a:endParaRPr lang="en-US" b="1" dirty="0">
              <a:solidFill>
                <a:schemeClr val="tx1"/>
              </a:solidFill>
              <a:latin typeface="Cambria" panose="02040503050406030204" pitchFamily="18" charset="0"/>
              <a:ea typeface="Cambria" panose="02040503050406030204" pitchFamily="18" charset="0"/>
            </a:endParaRPr>
          </a:p>
        </p:txBody>
      </p:sp>
      <p:sp>
        <p:nvSpPr>
          <p:cNvPr id="13" name="Rectangle 12"/>
          <p:cNvSpPr/>
          <p:nvPr/>
        </p:nvSpPr>
        <p:spPr>
          <a:xfrm>
            <a:off x="12725400" y="5143500"/>
            <a:ext cx="457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3"/>
          <p:cNvSpPr txBox="1">
            <a:spLocks/>
          </p:cNvSpPr>
          <p:nvPr/>
        </p:nvSpPr>
        <p:spPr>
          <a:xfrm>
            <a:off x="3581400" y="25906"/>
            <a:ext cx="11506200" cy="689932"/>
          </a:xfrm>
          <a:prstGeom prst="rect">
            <a:avLst/>
          </a:prstGeom>
        </p:spPr>
        <p:txBody>
          <a:bodyPr vert="horz" wrap="square" lIns="0" tIns="12700" rIns="0" bIns="0" rtlCol="0">
            <a:spAutoFit/>
          </a:bodyPr>
          <a:lstStyle>
            <a:lvl1pPr>
              <a:defRPr sz="5400" b="1" i="0">
                <a:solidFill>
                  <a:srgbClr val="001F5F"/>
                </a:solidFill>
                <a:latin typeface="Cambria"/>
                <a:ea typeface="+mj-ea"/>
                <a:cs typeface="Cambria"/>
              </a:defRPr>
            </a:lvl1pPr>
          </a:lstStyle>
          <a:p>
            <a:pPr marL="12700">
              <a:spcBef>
                <a:spcPts val="100"/>
              </a:spcBef>
            </a:pPr>
            <a:r>
              <a:rPr lang="en-US" sz="4400" spc="295" dirty="0" smtClean="0"/>
              <a:t>WEB BASED DATABASE SYSTEM</a:t>
            </a:r>
            <a:endParaRPr lang="en-US" spc="190" dirty="0"/>
          </a:p>
        </p:txBody>
      </p:sp>
      <p:sp>
        <p:nvSpPr>
          <p:cNvPr id="9" name="TextBox 8"/>
          <p:cNvSpPr txBox="1"/>
          <p:nvPr/>
        </p:nvSpPr>
        <p:spPr>
          <a:xfrm>
            <a:off x="4419600" y="8391143"/>
            <a:ext cx="14249400" cy="1569660"/>
          </a:xfrm>
          <a:prstGeom prst="rect">
            <a:avLst/>
          </a:prstGeom>
          <a:noFill/>
        </p:spPr>
        <p:txBody>
          <a:bodyPr wrap="square" rtlCol="0">
            <a:spAutoFit/>
          </a:bodyPr>
          <a:lstStyle/>
          <a:p>
            <a:r>
              <a:rPr lang="en-US" sz="3200" dirty="0" smtClean="0">
                <a:latin typeface="Cambria" panose="02040503050406030204" pitchFamily="18" charset="0"/>
                <a:ea typeface="Cambria" panose="02040503050406030204" pitchFamily="18" charset="0"/>
              </a:rPr>
              <a:t>Link of the Page: </a:t>
            </a:r>
          </a:p>
          <a:p>
            <a:r>
              <a:rPr lang="en-US" sz="3200" dirty="0">
                <a:latin typeface="Cambria" panose="02040503050406030204" pitchFamily="18" charset="0"/>
                <a:ea typeface="Cambria" panose="02040503050406030204" pitchFamily="18" charset="0"/>
              </a:rPr>
              <a:t>	</a:t>
            </a:r>
            <a:r>
              <a:rPr lang="en-US" sz="3200" dirty="0" smtClean="0">
                <a:solidFill>
                  <a:srgbClr val="0070C0"/>
                </a:solidFill>
                <a:latin typeface="Cambria" panose="02040503050406030204" pitchFamily="18" charset="0"/>
                <a:ea typeface="Cambria" panose="02040503050406030204" pitchFamily="18" charset="0"/>
              </a:rPr>
              <a:t>https://kapilan99-database-pm25-database-vghm2t.streamlit.app/</a:t>
            </a:r>
          </a:p>
          <a:p>
            <a:r>
              <a:rPr lang="en-US" sz="3200" dirty="0" smtClean="0">
                <a:latin typeface="Cambria" panose="02040503050406030204" pitchFamily="18" charset="0"/>
                <a:ea typeface="Cambria" panose="02040503050406030204" pitchFamily="18" charset="0"/>
              </a:rPr>
              <a:t> </a:t>
            </a:r>
          </a:p>
        </p:txBody>
      </p:sp>
      <p:pic>
        <p:nvPicPr>
          <p:cNvPr id="10" name="Picture 9"/>
          <p:cNvPicPr>
            <a:picLocks noChangeAspect="1"/>
          </p:cNvPicPr>
          <p:nvPr/>
        </p:nvPicPr>
        <p:blipFill>
          <a:blip r:embed="rId4"/>
          <a:stretch>
            <a:fillRect/>
          </a:stretch>
        </p:blipFill>
        <p:spPr>
          <a:xfrm>
            <a:off x="7467600" y="1008175"/>
            <a:ext cx="5715000" cy="7090631"/>
          </a:xfrm>
          <a:prstGeom prst="rect">
            <a:avLst/>
          </a:prstGeom>
        </p:spPr>
      </p:pic>
    </p:spTree>
    <p:extLst>
      <p:ext uri="{BB962C8B-B14F-4D97-AF65-F5344CB8AC3E}">
        <p14:creationId xmlns:p14="http://schemas.microsoft.com/office/powerpoint/2010/main" val="42376176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16AA-93C7-DAAA-0779-CEE922AA8233}"/>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95C13B4E-1AEF-CD06-E5FC-B13BAE880003}"/>
              </a:ext>
            </a:extLst>
          </p:cNvPr>
          <p:cNvSpPr txBox="1">
            <a:spLocks noGrp="1"/>
          </p:cNvSpPr>
          <p:nvPr>
            <p:ph type="title"/>
          </p:nvPr>
        </p:nvSpPr>
        <p:spPr>
          <a:xfrm>
            <a:off x="3109912" y="416877"/>
            <a:ext cx="15201900" cy="848360"/>
          </a:xfrm>
          <a:prstGeom prst="rect">
            <a:avLst/>
          </a:prstGeom>
        </p:spPr>
        <p:txBody>
          <a:bodyPr vert="horz" wrap="square" lIns="0" tIns="12700" rIns="0" bIns="0" rtlCol="0">
            <a:spAutoFit/>
          </a:bodyPr>
          <a:lstStyle/>
          <a:p>
            <a:pPr marL="12700" algn="ctr">
              <a:lnSpc>
                <a:spcPct val="100000"/>
              </a:lnSpc>
              <a:spcBef>
                <a:spcPts val="100"/>
              </a:spcBef>
            </a:pPr>
            <a:r>
              <a:rPr lang="en-US" spc="190" dirty="0"/>
              <a:t>CONCLUSION</a:t>
            </a:r>
            <a:endParaRPr spc="190" dirty="0"/>
          </a:p>
        </p:txBody>
      </p:sp>
      <p:grpSp>
        <p:nvGrpSpPr>
          <p:cNvPr id="5" name="object 6">
            <a:extLst>
              <a:ext uri="{FF2B5EF4-FFF2-40B4-BE49-F238E27FC236}">
                <a16:creationId xmlns:a16="http://schemas.microsoft.com/office/drawing/2014/main" id="{53C52041-D5CF-4404-1808-00AAB17C468D}"/>
              </a:ext>
            </a:extLst>
          </p:cNvPr>
          <p:cNvGrpSpPr/>
          <p:nvPr/>
        </p:nvGrpSpPr>
        <p:grpSpPr>
          <a:xfrm>
            <a:off x="0" y="-24120"/>
            <a:ext cx="3086100" cy="10261600"/>
            <a:chOff x="0" y="25906"/>
            <a:chExt cx="3086100" cy="10261600"/>
          </a:xfrm>
        </p:grpSpPr>
        <p:sp>
          <p:nvSpPr>
            <p:cNvPr id="6" name="object 7">
              <a:extLst>
                <a:ext uri="{FF2B5EF4-FFF2-40B4-BE49-F238E27FC236}">
                  <a16:creationId xmlns:a16="http://schemas.microsoft.com/office/drawing/2014/main" id="{C8577FB2-1131-BF6A-A07C-03F973911D9D}"/>
                </a:ext>
              </a:extLst>
            </p:cNvPr>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a:extLst>
                <a:ext uri="{FF2B5EF4-FFF2-40B4-BE49-F238E27FC236}">
                  <a16:creationId xmlns:a16="http://schemas.microsoft.com/office/drawing/2014/main" id="{652739DA-68E3-03CD-EBD2-A7404CB2E937}"/>
                </a:ext>
              </a:extLst>
            </p:cNvPr>
            <p:cNvPicPr/>
            <p:nvPr/>
          </p:nvPicPr>
          <p:blipFill>
            <a:blip r:embed="rId3" cstate="print"/>
            <a:stretch>
              <a:fillRect/>
            </a:stretch>
          </p:blipFill>
          <p:spPr>
            <a:xfrm>
              <a:off x="1062227" y="5382768"/>
              <a:ext cx="961644" cy="3008375"/>
            </a:xfrm>
            <a:prstGeom prst="rect">
              <a:avLst/>
            </a:prstGeom>
          </p:spPr>
        </p:pic>
      </p:grpSp>
      <p:sp>
        <p:nvSpPr>
          <p:cNvPr id="2" name="Slide Number Placeholder 1">
            <a:extLst>
              <a:ext uri="{FF2B5EF4-FFF2-40B4-BE49-F238E27FC236}">
                <a16:creationId xmlns:a16="http://schemas.microsoft.com/office/drawing/2014/main" id="{D50EEFB8-316F-F6C2-90BD-0D453B718D82}"/>
              </a:ext>
            </a:extLst>
          </p:cNvPr>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24</a:t>
            </a:fld>
            <a:endParaRPr lang="en-US" b="1" dirty="0">
              <a:solidFill>
                <a:schemeClr val="tx1"/>
              </a:solidFill>
              <a:latin typeface="Cambria" panose="02040503050406030204" pitchFamily="18" charset="0"/>
              <a:ea typeface="Cambria" panose="02040503050406030204" pitchFamily="18" charset="0"/>
            </a:endParaRPr>
          </a:p>
        </p:txBody>
      </p:sp>
      <p:sp>
        <p:nvSpPr>
          <p:cNvPr id="9" name="Text Placeholder 8">
            <a:extLst>
              <a:ext uri="{FF2B5EF4-FFF2-40B4-BE49-F238E27FC236}">
                <a16:creationId xmlns:a16="http://schemas.microsoft.com/office/drawing/2014/main" id="{96A53079-5F78-5BE1-10D8-BF65D5D2E076}"/>
              </a:ext>
            </a:extLst>
          </p:cNvPr>
          <p:cNvSpPr>
            <a:spLocks noGrp="1"/>
          </p:cNvSpPr>
          <p:nvPr>
            <p:ph type="body" idx="1"/>
          </p:nvPr>
        </p:nvSpPr>
        <p:spPr>
          <a:xfrm>
            <a:off x="3757611" y="2071687"/>
            <a:ext cx="13868401" cy="4739759"/>
          </a:xfrm>
        </p:spPr>
        <p:txBody>
          <a:bodyPr/>
          <a:lstStyle/>
          <a:p>
            <a:pPr marL="457200" indent="-457200">
              <a:buFont typeface="Wingdings" panose="05000000000000000000" pitchFamily="2" charset="2"/>
              <a:buChar char="Ø"/>
            </a:pPr>
            <a:r>
              <a:rPr lang="en-US" dirty="0"/>
              <a:t>Each CNN model was trained 20 times and the mean and variance of RMSE and R² were computed, showing that model performance metrics differed significantly overall while adding the extra features did not produce a statistically significant effect for LeNet-5 or ResNet-50</a:t>
            </a:r>
            <a:r>
              <a:rPr lang="en-US" dirty="0" smtClean="0"/>
              <a:t>.</a:t>
            </a:r>
          </a:p>
          <a:p>
            <a:pPr marL="457200" indent="-457200">
              <a:buFont typeface="Wingdings" panose="05000000000000000000" pitchFamily="2" charset="2"/>
              <a:buChar char="Ø"/>
            </a:pPr>
            <a:r>
              <a:rPr lang="en-US" dirty="0" smtClean="0"/>
              <a:t>Among </a:t>
            </a:r>
            <a:r>
              <a:rPr lang="en-US" dirty="0"/>
              <a:t>spatial CNNs, VGG - 16 augmented with NDVI and NDBI achieved the best spatial </a:t>
            </a:r>
            <a:r>
              <a:rPr lang="en-US" dirty="0" smtClean="0"/>
              <a:t>performance</a:t>
            </a:r>
            <a:r>
              <a:rPr lang="en-US" dirty="0"/>
              <a:t> </a:t>
            </a:r>
            <a:r>
              <a:rPr lang="en-US" dirty="0" smtClean="0"/>
              <a:t>in the </a:t>
            </a:r>
            <a:r>
              <a:rPr lang="en-US" smtClean="0"/>
              <a:t>statistical test.</a:t>
            </a:r>
            <a:endParaRPr lang="en-US" dirty="0" smtClean="0"/>
          </a:p>
          <a:p>
            <a:pPr marL="457200" indent="-457200">
              <a:buFont typeface="Wingdings" panose="05000000000000000000" pitchFamily="2" charset="2"/>
              <a:buChar char="Ø"/>
            </a:pPr>
            <a:r>
              <a:rPr lang="en-US" dirty="0" smtClean="0"/>
              <a:t>The </a:t>
            </a:r>
            <a:r>
              <a:rPr lang="en-US" dirty="0"/>
              <a:t>hybrid pipeline that feeds LSTM temporal predictions into the CNN delivered the best overall results, demonstrating clear benefits from fusing temporal and spatial information</a:t>
            </a:r>
            <a:r>
              <a:rPr lang="en-US" dirty="0" smtClean="0"/>
              <a:t>.</a:t>
            </a:r>
          </a:p>
          <a:p>
            <a:pPr marL="457200" indent="-457200">
              <a:buFont typeface="Wingdings" panose="05000000000000000000" pitchFamily="2" charset="2"/>
              <a:buChar char="Ø"/>
            </a:pPr>
            <a:r>
              <a:rPr lang="en-US" dirty="0" smtClean="0"/>
              <a:t>We choose the </a:t>
            </a:r>
            <a:r>
              <a:rPr lang="en-US" dirty="0"/>
              <a:t>hybrid approach using LSTM outputs and a VGG - 16 spatial backbone with NDVI and NDBI </a:t>
            </a:r>
            <a:r>
              <a:rPr lang="en-US" dirty="0" smtClean="0"/>
              <a:t>features</a:t>
            </a:r>
            <a:endParaRPr lang="en-US" dirty="0"/>
          </a:p>
        </p:txBody>
      </p:sp>
    </p:spTree>
    <p:extLst>
      <p:ext uri="{BB962C8B-B14F-4D97-AF65-F5344CB8AC3E}">
        <p14:creationId xmlns:p14="http://schemas.microsoft.com/office/powerpoint/2010/main" val="11801159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86100" y="52392"/>
            <a:ext cx="15201900" cy="848360"/>
          </a:xfrm>
          <a:prstGeom prst="rect">
            <a:avLst/>
          </a:prstGeom>
        </p:spPr>
        <p:txBody>
          <a:bodyPr vert="horz" wrap="square" lIns="0" tIns="12700" rIns="0" bIns="0" rtlCol="0">
            <a:spAutoFit/>
          </a:bodyPr>
          <a:lstStyle/>
          <a:p>
            <a:pPr marL="12700" algn="ctr">
              <a:lnSpc>
                <a:spcPct val="100000"/>
              </a:lnSpc>
              <a:spcBef>
                <a:spcPts val="100"/>
              </a:spcBef>
            </a:pPr>
            <a:r>
              <a:rPr spc="295" dirty="0"/>
              <a:t>Pr</a:t>
            </a:r>
            <a:r>
              <a:rPr lang="en-US" spc="295" dirty="0"/>
              <a:t>oject Deliverables and Gantt chart</a:t>
            </a:r>
            <a:endParaRPr spc="190" dirty="0"/>
          </a:p>
        </p:txBody>
      </p:sp>
      <p:grpSp>
        <p:nvGrpSpPr>
          <p:cNvPr id="5" name="object 6"/>
          <p:cNvGrpSpPr/>
          <p:nvPr/>
        </p:nvGrpSpPr>
        <p:grpSpPr>
          <a:xfrm>
            <a:off x="0" y="12700"/>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25</a:t>
            </a:fld>
            <a:endParaRPr lang="en-US" b="1" dirty="0">
              <a:solidFill>
                <a:schemeClr val="tx1"/>
              </a:solidFill>
              <a:latin typeface="Cambria" panose="02040503050406030204" pitchFamily="18" charset="0"/>
              <a:ea typeface="Cambria" panose="02040503050406030204" pitchFamily="18" charset="0"/>
            </a:endParaRPr>
          </a:p>
        </p:txBody>
      </p:sp>
      <p:pic>
        <p:nvPicPr>
          <p:cNvPr id="16" name="Picture 15" descr="A chart with red and yellow squares&#10;&#10;AI-generated content may be incorrect.">
            <a:extLst>
              <a:ext uri="{FF2B5EF4-FFF2-40B4-BE49-F238E27FC236}">
                <a16:creationId xmlns:a16="http://schemas.microsoft.com/office/drawing/2014/main" id="{0FDE7B1A-0856-CB22-9E09-13A675199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644" y="5518566"/>
            <a:ext cx="9469797" cy="3980926"/>
          </a:xfrm>
          <a:prstGeom prst="rect">
            <a:avLst/>
          </a:prstGeom>
        </p:spPr>
      </p:pic>
      <p:pic>
        <p:nvPicPr>
          <p:cNvPr id="18" name="Picture 17" descr="A list of information on a project&#10;&#10;AI-generated content may be incorrect.">
            <a:extLst>
              <a:ext uri="{FF2B5EF4-FFF2-40B4-BE49-F238E27FC236}">
                <a16:creationId xmlns:a16="http://schemas.microsoft.com/office/drawing/2014/main" id="{B96C7DE5-0033-F288-1053-A14A342725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605" y="1034627"/>
            <a:ext cx="9469796" cy="4334935"/>
          </a:xfrm>
          <a:prstGeom prst="rect">
            <a:avLst/>
          </a:prstGeom>
        </p:spPr>
      </p:pic>
    </p:spTree>
    <p:extLst>
      <p:ext uri="{BB962C8B-B14F-4D97-AF65-F5344CB8AC3E}">
        <p14:creationId xmlns:p14="http://schemas.microsoft.com/office/powerpoint/2010/main" val="14320299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29000" y="744008"/>
            <a:ext cx="9347835" cy="848360"/>
          </a:xfrm>
          <a:prstGeom prst="rect">
            <a:avLst/>
          </a:prstGeom>
        </p:spPr>
        <p:txBody>
          <a:bodyPr vert="horz" wrap="square" lIns="0" tIns="12700" rIns="0" bIns="0" rtlCol="0">
            <a:spAutoFit/>
          </a:bodyPr>
          <a:lstStyle/>
          <a:p>
            <a:pPr marL="12700">
              <a:lnSpc>
                <a:spcPct val="100000"/>
              </a:lnSpc>
              <a:spcBef>
                <a:spcPts val="100"/>
              </a:spcBef>
            </a:pPr>
            <a:r>
              <a:rPr lang="en-US" spc="295" dirty="0"/>
              <a:t>REFERENCES</a:t>
            </a:r>
            <a:endParaRPr spc="190" dirty="0"/>
          </a:p>
        </p:txBody>
      </p:sp>
      <p:grpSp>
        <p:nvGrpSpPr>
          <p:cNvPr id="5" name="object 6"/>
          <p:cNvGrpSpPr/>
          <p:nvPr/>
        </p:nvGrpSpPr>
        <p:grpSpPr>
          <a:xfrm>
            <a:off x="0" y="25906"/>
            <a:ext cx="3086100" cy="10261600"/>
            <a:chOff x="0" y="25906"/>
            <a:chExt cx="3086100" cy="10261600"/>
          </a:xfrm>
        </p:grpSpPr>
        <p:sp>
          <p:nvSpPr>
            <p:cNvPr id="6" name="object 7"/>
            <p:cNvSpPr/>
            <p:nvPr/>
          </p:nvSpPr>
          <p:spPr>
            <a:xfrm>
              <a:off x="0" y="25906"/>
              <a:ext cx="3086100" cy="10261600"/>
            </a:xfrm>
            <a:custGeom>
              <a:avLst/>
              <a:gdLst/>
              <a:ahLst/>
              <a:cxnLst/>
              <a:rect l="l" t="t" r="r" b="b"/>
              <a:pathLst>
                <a:path w="3086100" h="10261600">
                  <a:moveTo>
                    <a:pt x="3086100" y="0"/>
                  </a:moveTo>
                  <a:lnTo>
                    <a:pt x="0" y="0"/>
                  </a:lnTo>
                  <a:lnTo>
                    <a:pt x="0" y="10261093"/>
                  </a:lnTo>
                  <a:lnTo>
                    <a:pt x="3086100" y="10261093"/>
                  </a:lnTo>
                  <a:lnTo>
                    <a:pt x="3086100" y="0"/>
                  </a:lnTo>
                  <a:close/>
                </a:path>
              </a:pathLst>
            </a:custGeom>
            <a:solidFill>
              <a:srgbClr val="056050"/>
            </a:solidFill>
          </p:spPr>
          <p:txBody>
            <a:bodyPr wrap="square" lIns="0" tIns="0" rIns="0" bIns="0" rtlCol="0"/>
            <a:lstStyle/>
            <a:p>
              <a:endParaRPr/>
            </a:p>
          </p:txBody>
        </p:sp>
        <p:pic>
          <p:nvPicPr>
            <p:cNvPr id="7" name="object 8"/>
            <p:cNvPicPr/>
            <p:nvPr/>
          </p:nvPicPr>
          <p:blipFill>
            <a:blip r:embed="rId2" cstate="print"/>
            <a:stretch>
              <a:fillRect/>
            </a:stretch>
          </p:blipFill>
          <p:spPr>
            <a:xfrm>
              <a:off x="1062227" y="5382768"/>
              <a:ext cx="961644" cy="3008375"/>
            </a:xfrm>
            <a:prstGeom prst="rect">
              <a:avLst/>
            </a:prstGeom>
          </p:spPr>
        </p:pic>
      </p:grpSp>
      <p:sp>
        <p:nvSpPr>
          <p:cNvPr id="2" name="Slide Number Placeholder 1"/>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26</a:t>
            </a:fld>
            <a:endParaRPr lang="en-US" b="1" dirty="0">
              <a:solidFill>
                <a:schemeClr val="tx1"/>
              </a:solidFill>
              <a:latin typeface="Cambria" panose="02040503050406030204" pitchFamily="18" charset="0"/>
              <a:ea typeface="Cambria" panose="02040503050406030204" pitchFamily="18" charset="0"/>
            </a:endParaRPr>
          </a:p>
        </p:txBody>
      </p:sp>
      <p:sp>
        <p:nvSpPr>
          <p:cNvPr id="4" name="TextBox 3"/>
          <p:cNvSpPr txBox="1"/>
          <p:nvPr/>
        </p:nvSpPr>
        <p:spPr>
          <a:xfrm>
            <a:off x="3429000" y="2171700"/>
            <a:ext cx="13106400" cy="9140964"/>
          </a:xfrm>
          <a:prstGeom prst="rect">
            <a:avLst/>
          </a:prstGeom>
          <a:noFill/>
        </p:spPr>
        <p:txBody>
          <a:bodyPr wrap="square" rtlCol="0">
            <a:spAutoFit/>
          </a:bodyPr>
          <a:lstStyle/>
          <a:p>
            <a:pPr marL="342900" indent="-342900" algn="l">
              <a:lnSpc>
                <a:spcPct val="150000"/>
              </a:lnSpc>
              <a:buFont typeface="+mj-lt"/>
              <a:buAutoNum type="arabicPeriod"/>
            </a:pPr>
            <a:r>
              <a:rPr lang="en-US" sz="2000" dirty="0">
                <a:latin typeface="Calibri"/>
                <a:cs typeface="Calibri"/>
              </a:rPr>
              <a:t>Shi,</a:t>
            </a:r>
            <a:r>
              <a:rPr lang="en-US" sz="2000" spc="-55" dirty="0">
                <a:latin typeface="Calibri"/>
                <a:cs typeface="Calibri"/>
              </a:rPr>
              <a:t> </a:t>
            </a:r>
            <a:r>
              <a:rPr lang="en-US" sz="2000" spc="-60" dirty="0">
                <a:latin typeface="Calibri"/>
                <a:cs typeface="Calibri"/>
              </a:rPr>
              <a:t>Y.;</a:t>
            </a:r>
            <a:r>
              <a:rPr lang="en-US" sz="2000" spc="-30" dirty="0">
                <a:latin typeface="Calibri"/>
                <a:cs typeface="Calibri"/>
              </a:rPr>
              <a:t> </a:t>
            </a:r>
            <a:r>
              <a:rPr lang="en-US" sz="2000" dirty="0">
                <a:latin typeface="Calibri"/>
                <a:cs typeface="Calibri"/>
              </a:rPr>
              <a:t>Du,</a:t>
            </a:r>
            <a:r>
              <a:rPr lang="en-US" sz="2000" spc="-15" dirty="0">
                <a:latin typeface="Calibri"/>
                <a:cs typeface="Calibri"/>
              </a:rPr>
              <a:t> </a:t>
            </a:r>
            <a:r>
              <a:rPr lang="en-US" sz="2000" dirty="0">
                <a:latin typeface="Calibri"/>
                <a:cs typeface="Calibri"/>
              </a:rPr>
              <a:t>Z.;</a:t>
            </a:r>
            <a:r>
              <a:rPr lang="en-US" sz="2000" spc="-35" dirty="0">
                <a:latin typeface="Calibri"/>
                <a:cs typeface="Calibri"/>
              </a:rPr>
              <a:t> </a:t>
            </a:r>
            <a:r>
              <a:rPr lang="en-US" sz="2000" dirty="0">
                <a:latin typeface="Calibri"/>
                <a:cs typeface="Calibri"/>
              </a:rPr>
              <a:t>Zhang,</a:t>
            </a:r>
            <a:r>
              <a:rPr lang="en-US" sz="2000" spc="-35" dirty="0">
                <a:latin typeface="Calibri"/>
                <a:cs typeface="Calibri"/>
              </a:rPr>
              <a:t> </a:t>
            </a:r>
            <a:r>
              <a:rPr lang="en-US" sz="2000" dirty="0">
                <a:latin typeface="Calibri"/>
                <a:cs typeface="Calibri"/>
              </a:rPr>
              <a:t>J.;</a:t>
            </a:r>
            <a:r>
              <a:rPr lang="en-US" sz="2000" spc="-30" dirty="0">
                <a:latin typeface="Calibri"/>
                <a:cs typeface="Calibri"/>
              </a:rPr>
              <a:t> </a:t>
            </a:r>
            <a:r>
              <a:rPr lang="en-US" sz="2000" dirty="0">
                <a:latin typeface="Calibri"/>
                <a:cs typeface="Calibri"/>
              </a:rPr>
              <a:t>Han,</a:t>
            </a:r>
            <a:r>
              <a:rPr lang="en-US" sz="2000" spc="-30" dirty="0">
                <a:latin typeface="Calibri"/>
                <a:cs typeface="Calibri"/>
              </a:rPr>
              <a:t> </a:t>
            </a:r>
            <a:r>
              <a:rPr lang="en-US" sz="2000" spc="-45" dirty="0">
                <a:latin typeface="Calibri"/>
                <a:cs typeface="Calibri"/>
              </a:rPr>
              <a:t>F.;</a:t>
            </a:r>
            <a:r>
              <a:rPr lang="en-US" sz="2000" spc="-30" dirty="0">
                <a:latin typeface="Calibri"/>
                <a:cs typeface="Calibri"/>
              </a:rPr>
              <a:t> </a:t>
            </a:r>
            <a:r>
              <a:rPr lang="en-US" sz="2000" dirty="0">
                <a:latin typeface="Calibri"/>
                <a:cs typeface="Calibri"/>
              </a:rPr>
              <a:t>Chen,</a:t>
            </a:r>
            <a:r>
              <a:rPr lang="en-US" sz="2000" spc="-25" dirty="0">
                <a:latin typeface="Calibri"/>
                <a:cs typeface="Calibri"/>
              </a:rPr>
              <a:t> </a:t>
            </a:r>
            <a:r>
              <a:rPr lang="en-US" sz="2000" spc="-45" dirty="0">
                <a:latin typeface="Calibri"/>
                <a:cs typeface="Calibri"/>
              </a:rPr>
              <a:t>F.;</a:t>
            </a:r>
            <a:r>
              <a:rPr lang="en-US" sz="2000" spc="-35" dirty="0">
                <a:latin typeface="Calibri"/>
                <a:cs typeface="Calibri"/>
              </a:rPr>
              <a:t> </a:t>
            </a:r>
            <a:r>
              <a:rPr lang="en-US" sz="2000" dirty="0">
                <a:latin typeface="Calibri"/>
                <a:cs typeface="Calibri"/>
              </a:rPr>
              <a:t>Wang,</a:t>
            </a:r>
            <a:r>
              <a:rPr lang="en-US" sz="2000" spc="-20" dirty="0">
                <a:latin typeface="Calibri"/>
                <a:cs typeface="Calibri"/>
              </a:rPr>
              <a:t> </a:t>
            </a:r>
            <a:r>
              <a:rPr lang="en-US" sz="2000" dirty="0">
                <a:latin typeface="Calibri"/>
                <a:cs typeface="Calibri"/>
              </a:rPr>
              <a:t>D.;</a:t>
            </a:r>
            <a:r>
              <a:rPr lang="en-US" sz="2000" spc="-30" dirty="0">
                <a:latin typeface="Calibri"/>
                <a:cs typeface="Calibri"/>
              </a:rPr>
              <a:t> </a:t>
            </a:r>
            <a:r>
              <a:rPr lang="en-US" sz="2000" dirty="0">
                <a:latin typeface="Calibri"/>
                <a:cs typeface="Calibri"/>
              </a:rPr>
              <a:t>Liu,</a:t>
            </a:r>
            <a:r>
              <a:rPr lang="en-US" sz="2000" spc="-40" dirty="0">
                <a:latin typeface="Calibri"/>
                <a:cs typeface="Calibri"/>
              </a:rPr>
              <a:t> </a:t>
            </a:r>
            <a:r>
              <a:rPr lang="en-US" sz="2000" dirty="0">
                <a:latin typeface="Calibri"/>
                <a:cs typeface="Calibri"/>
              </a:rPr>
              <a:t>M.</a:t>
            </a:r>
            <a:r>
              <a:rPr lang="en-US" sz="2000" spc="-40" dirty="0">
                <a:latin typeface="Calibri"/>
                <a:cs typeface="Calibri"/>
              </a:rPr>
              <a:t> </a:t>
            </a:r>
            <a:r>
              <a:rPr lang="en-US" sz="2000" dirty="0">
                <a:latin typeface="Calibri"/>
                <a:cs typeface="Calibri"/>
              </a:rPr>
              <a:t>Construction</a:t>
            </a:r>
            <a:r>
              <a:rPr lang="en-US" sz="2000" spc="-20" dirty="0">
                <a:latin typeface="Calibri"/>
                <a:cs typeface="Calibri"/>
              </a:rPr>
              <a:t> </a:t>
            </a:r>
            <a:r>
              <a:rPr lang="en-US" sz="2000" dirty="0">
                <a:latin typeface="Calibri"/>
                <a:cs typeface="Calibri"/>
              </a:rPr>
              <a:t>and</a:t>
            </a:r>
            <a:r>
              <a:rPr lang="en-US" sz="2000" spc="-40" dirty="0">
                <a:latin typeface="Calibri"/>
                <a:cs typeface="Calibri"/>
              </a:rPr>
              <a:t> </a:t>
            </a:r>
            <a:r>
              <a:rPr lang="en-US" sz="2000" spc="-10" dirty="0">
                <a:latin typeface="Calibri"/>
                <a:cs typeface="Calibri"/>
              </a:rPr>
              <a:t>Evaluation</a:t>
            </a:r>
            <a:r>
              <a:rPr lang="en-US" sz="2000" spc="-40" dirty="0">
                <a:latin typeface="Calibri"/>
                <a:cs typeface="Calibri"/>
              </a:rPr>
              <a:t> </a:t>
            </a:r>
            <a:r>
              <a:rPr lang="en-US" sz="2000" spc="-25" dirty="0">
                <a:latin typeface="Calibri"/>
                <a:cs typeface="Calibri"/>
              </a:rPr>
              <a:t>of </a:t>
            </a:r>
            <a:r>
              <a:rPr lang="en-US" sz="2000" dirty="0">
                <a:latin typeface="Calibri"/>
                <a:cs typeface="Calibri"/>
              </a:rPr>
              <a:t>Hourly</a:t>
            </a:r>
            <a:r>
              <a:rPr lang="en-US" sz="2000" spc="-30" dirty="0">
                <a:latin typeface="Calibri"/>
                <a:cs typeface="Calibri"/>
              </a:rPr>
              <a:t> </a:t>
            </a:r>
            <a:r>
              <a:rPr lang="en-US" sz="2000" spc="-10" dirty="0">
                <a:latin typeface="Calibri"/>
                <a:cs typeface="Calibri"/>
              </a:rPr>
              <a:t>Average</a:t>
            </a:r>
            <a:r>
              <a:rPr lang="en-US" sz="2000" spc="-45" dirty="0">
                <a:latin typeface="Calibri"/>
                <a:cs typeface="Calibri"/>
              </a:rPr>
              <a:t> </a:t>
            </a:r>
            <a:r>
              <a:rPr lang="en-US" sz="2000" dirty="0">
                <a:latin typeface="Calibri"/>
                <a:cs typeface="Calibri"/>
              </a:rPr>
              <a:t>Indoor</a:t>
            </a:r>
            <a:r>
              <a:rPr lang="en-US" sz="2000" spc="-35" dirty="0">
                <a:latin typeface="Calibri"/>
                <a:cs typeface="Calibri"/>
              </a:rPr>
              <a:t> </a:t>
            </a:r>
            <a:r>
              <a:rPr lang="en-US" sz="2000" dirty="0">
                <a:latin typeface="Calibri"/>
                <a:cs typeface="Calibri"/>
              </a:rPr>
              <a:t>PM2.5</a:t>
            </a:r>
            <a:r>
              <a:rPr lang="en-US" sz="2000" spc="-50" dirty="0">
                <a:latin typeface="Calibri"/>
                <a:cs typeface="Calibri"/>
              </a:rPr>
              <a:t> </a:t>
            </a:r>
            <a:r>
              <a:rPr lang="en-US" sz="2000" spc="-10" dirty="0">
                <a:latin typeface="Calibri"/>
                <a:cs typeface="Calibri"/>
              </a:rPr>
              <a:t>Concentration</a:t>
            </a:r>
            <a:r>
              <a:rPr lang="en-US" sz="2000" spc="-45" dirty="0">
                <a:latin typeface="Calibri"/>
                <a:cs typeface="Calibri"/>
              </a:rPr>
              <a:t> </a:t>
            </a:r>
            <a:r>
              <a:rPr lang="en-US" sz="2000" dirty="0">
                <a:latin typeface="Calibri"/>
                <a:cs typeface="Calibri"/>
              </a:rPr>
              <a:t>Prediction</a:t>
            </a:r>
            <a:r>
              <a:rPr lang="en-US" sz="2000" spc="-40" dirty="0">
                <a:latin typeface="Calibri"/>
                <a:cs typeface="Calibri"/>
              </a:rPr>
              <a:t> </a:t>
            </a:r>
            <a:r>
              <a:rPr lang="en-US" sz="2000" dirty="0">
                <a:latin typeface="Calibri"/>
                <a:cs typeface="Calibri"/>
              </a:rPr>
              <a:t>Models</a:t>
            </a:r>
            <a:r>
              <a:rPr lang="en-US" sz="2000" spc="-50" dirty="0">
                <a:latin typeface="Calibri"/>
                <a:cs typeface="Calibri"/>
              </a:rPr>
              <a:t> </a:t>
            </a:r>
            <a:r>
              <a:rPr lang="en-US" sz="2000" dirty="0">
                <a:latin typeface="Calibri"/>
                <a:cs typeface="Calibri"/>
              </a:rPr>
              <a:t>Based</a:t>
            </a:r>
            <a:r>
              <a:rPr lang="en-US" sz="2000" spc="-35" dirty="0">
                <a:latin typeface="Calibri"/>
                <a:cs typeface="Calibri"/>
              </a:rPr>
              <a:t> </a:t>
            </a:r>
            <a:r>
              <a:rPr lang="en-US" sz="2000" dirty="0">
                <a:latin typeface="Calibri"/>
                <a:cs typeface="Calibri"/>
              </a:rPr>
              <a:t>on</a:t>
            </a:r>
            <a:r>
              <a:rPr lang="en-US" sz="2000" spc="-40" dirty="0">
                <a:latin typeface="Calibri"/>
                <a:cs typeface="Calibri"/>
              </a:rPr>
              <a:t> </a:t>
            </a:r>
            <a:r>
              <a:rPr lang="en-US" sz="2000" dirty="0">
                <a:latin typeface="Calibri"/>
                <a:cs typeface="Calibri"/>
              </a:rPr>
              <a:t>Multiple</a:t>
            </a:r>
            <a:r>
              <a:rPr lang="en-US" sz="2000" spc="-75" dirty="0">
                <a:latin typeface="Calibri"/>
                <a:cs typeface="Calibri"/>
              </a:rPr>
              <a:t> </a:t>
            </a:r>
            <a:r>
              <a:rPr lang="en-US" sz="2000" spc="-10" dirty="0">
                <a:latin typeface="Calibri"/>
                <a:cs typeface="Calibri"/>
              </a:rPr>
              <a:t>Types </a:t>
            </a:r>
            <a:r>
              <a:rPr lang="en-US" sz="2000" dirty="0">
                <a:latin typeface="Calibri"/>
                <a:cs typeface="Calibri"/>
              </a:rPr>
              <a:t>of</a:t>
            </a:r>
            <a:r>
              <a:rPr lang="en-US" sz="2000" spc="-20" dirty="0">
                <a:latin typeface="Calibri"/>
                <a:cs typeface="Calibri"/>
              </a:rPr>
              <a:t> </a:t>
            </a:r>
            <a:r>
              <a:rPr lang="en-US" sz="2000" dirty="0">
                <a:latin typeface="Calibri"/>
                <a:cs typeface="Calibri"/>
              </a:rPr>
              <a:t>Places.</a:t>
            </a:r>
            <a:r>
              <a:rPr lang="en-US" sz="2000" spc="-45" dirty="0">
                <a:latin typeface="Calibri"/>
                <a:cs typeface="Calibri"/>
              </a:rPr>
              <a:t> </a:t>
            </a:r>
            <a:r>
              <a:rPr lang="en-US" sz="2000" spc="-10" dirty="0">
                <a:latin typeface="Calibri"/>
                <a:cs typeface="Calibri"/>
              </a:rPr>
              <a:t>Frontiers </a:t>
            </a:r>
            <a:r>
              <a:rPr lang="en-US" sz="2000" dirty="0">
                <a:latin typeface="Calibri"/>
                <a:cs typeface="Calibri"/>
              </a:rPr>
              <a:t>in</a:t>
            </a:r>
            <a:r>
              <a:rPr lang="en-US" sz="2000" spc="-40" dirty="0">
                <a:latin typeface="Calibri"/>
                <a:cs typeface="Calibri"/>
              </a:rPr>
              <a:t> </a:t>
            </a:r>
            <a:r>
              <a:rPr lang="en-US" sz="2000" dirty="0">
                <a:latin typeface="Calibri"/>
                <a:cs typeface="Calibri"/>
              </a:rPr>
              <a:t>Public</a:t>
            </a:r>
            <a:r>
              <a:rPr lang="en-US" sz="2000" spc="-55" dirty="0">
                <a:latin typeface="Calibri"/>
                <a:cs typeface="Calibri"/>
              </a:rPr>
              <a:t> </a:t>
            </a:r>
            <a:r>
              <a:rPr lang="en-US" sz="2000" dirty="0">
                <a:latin typeface="Calibri"/>
                <a:cs typeface="Calibri"/>
              </a:rPr>
              <a:t>Health</a:t>
            </a:r>
            <a:r>
              <a:rPr lang="en-US" sz="2000" spc="-35" dirty="0">
                <a:latin typeface="Calibri"/>
                <a:cs typeface="Calibri"/>
              </a:rPr>
              <a:t> </a:t>
            </a:r>
            <a:r>
              <a:rPr lang="en-US" sz="2000" dirty="0">
                <a:latin typeface="Calibri"/>
                <a:cs typeface="Calibri"/>
              </a:rPr>
              <a:t>2023, 11,</a:t>
            </a:r>
            <a:r>
              <a:rPr lang="en-US" sz="2000" spc="-15" dirty="0">
                <a:latin typeface="Calibri"/>
                <a:cs typeface="Calibri"/>
              </a:rPr>
              <a:t> </a:t>
            </a:r>
            <a:r>
              <a:rPr lang="en-US" sz="2000" spc="-10" dirty="0">
                <a:latin typeface="Calibri"/>
                <a:cs typeface="Calibri"/>
              </a:rPr>
              <a:t>1213453. https://doi.org/10.3389/fpubh.2023.1213453</a:t>
            </a:r>
            <a:r>
              <a:rPr lang="en-US" sz="2000" dirty="0"/>
              <a:t>D</a:t>
            </a:r>
          </a:p>
          <a:p>
            <a:pPr marL="342900" indent="-342900" algn="l">
              <a:lnSpc>
                <a:spcPct val="150000"/>
              </a:lnSpc>
              <a:buFont typeface="+mj-lt"/>
              <a:buAutoNum type="arabicPeriod"/>
            </a:pPr>
            <a:r>
              <a:rPr lang="en-US" sz="2000" spc="-10" dirty="0">
                <a:latin typeface="Calibri"/>
                <a:cs typeface="Calibri"/>
              </a:rPr>
              <a:t>Mei-</a:t>
            </a:r>
            <a:r>
              <a:rPr lang="en-US" sz="2000" dirty="0" err="1">
                <a:latin typeface="Calibri"/>
                <a:cs typeface="Calibri"/>
              </a:rPr>
              <a:t>Hsin</a:t>
            </a:r>
            <a:r>
              <a:rPr lang="en-US" sz="2000" spc="-25" dirty="0">
                <a:latin typeface="Calibri"/>
                <a:cs typeface="Calibri"/>
              </a:rPr>
              <a:t> </a:t>
            </a:r>
            <a:r>
              <a:rPr lang="en-US" sz="2000" dirty="0">
                <a:latin typeface="Calibri"/>
                <a:cs typeface="Calibri"/>
              </a:rPr>
              <a:t>Chen,</a:t>
            </a:r>
            <a:r>
              <a:rPr lang="en-US" sz="2000" spc="-10" dirty="0">
                <a:latin typeface="Calibri"/>
                <a:cs typeface="Calibri"/>
              </a:rPr>
              <a:t> </a:t>
            </a:r>
            <a:r>
              <a:rPr lang="en-US" sz="2000" spc="-40" dirty="0">
                <a:latin typeface="Calibri"/>
                <a:cs typeface="Calibri"/>
              </a:rPr>
              <a:t>Yao-</a:t>
            </a:r>
            <a:r>
              <a:rPr lang="en-US" sz="2000" dirty="0">
                <a:latin typeface="Calibri"/>
                <a:cs typeface="Calibri"/>
              </a:rPr>
              <a:t>Chung</a:t>
            </a:r>
            <a:r>
              <a:rPr lang="en-US" sz="2000" spc="-15" dirty="0">
                <a:latin typeface="Calibri"/>
                <a:cs typeface="Calibri"/>
              </a:rPr>
              <a:t> </a:t>
            </a:r>
            <a:r>
              <a:rPr lang="en-US" sz="2000" dirty="0">
                <a:latin typeface="Calibri"/>
                <a:cs typeface="Calibri"/>
              </a:rPr>
              <a:t>Chen, </a:t>
            </a:r>
            <a:r>
              <a:rPr lang="en-US" sz="2000" spc="-10" dirty="0">
                <a:latin typeface="Calibri"/>
                <a:cs typeface="Calibri"/>
              </a:rPr>
              <a:t>Tien-</a:t>
            </a:r>
            <a:r>
              <a:rPr lang="en-US" sz="2000" dirty="0">
                <a:latin typeface="Calibri"/>
                <a:cs typeface="Calibri"/>
              </a:rPr>
              <a:t>Yin</a:t>
            </a:r>
            <a:r>
              <a:rPr lang="en-US" sz="2000" spc="-50" dirty="0">
                <a:latin typeface="Calibri"/>
                <a:cs typeface="Calibri"/>
              </a:rPr>
              <a:t> </a:t>
            </a:r>
            <a:r>
              <a:rPr lang="en-US" sz="2000" dirty="0">
                <a:latin typeface="Calibri"/>
                <a:cs typeface="Calibri"/>
              </a:rPr>
              <a:t>Chou,</a:t>
            </a:r>
            <a:r>
              <a:rPr lang="en-US" sz="2000" spc="5" dirty="0">
                <a:latin typeface="Calibri"/>
                <a:cs typeface="Calibri"/>
              </a:rPr>
              <a:t> </a:t>
            </a:r>
            <a:r>
              <a:rPr lang="en-US" sz="2000" spc="-20" dirty="0">
                <a:latin typeface="Calibri"/>
                <a:cs typeface="Calibri"/>
              </a:rPr>
              <a:t>Fang-</a:t>
            </a:r>
            <a:r>
              <a:rPr lang="en-US" sz="2000" dirty="0" err="1">
                <a:latin typeface="Calibri"/>
                <a:cs typeface="Calibri"/>
              </a:rPr>
              <a:t>Shii</a:t>
            </a:r>
            <a:r>
              <a:rPr lang="en-US" sz="2000" spc="-30" dirty="0">
                <a:latin typeface="Calibri"/>
                <a:cs typeface="Calibri"/>
              </a:rPr>
              <a:t> </a:t>
            </a:r>
            <a:r>
              <a:rPr lang="en-US" sz="2000" dirty="0">
                <a:latin typeface="Calibri"/>
                <a:cs typeface="Calibri"/>
              </a:rPr>
              <a:t>Ning,</a:t>
            </a:r>
            <a:r>
              <a:rPr lang="en-US" sz="2000" spc="-10" dirty="0">
                <a:latin typeface="Calibri"/>
                <a:cs typeface="Calibri"/>
              </a:rPr>
              <a:t> </a:t>
            </a:r>
            <a:r>
              <a:rPr lang="en-US" sz="2000" dirty="0">
                <a:latin typeface="Calibri"/>
                <a:cs typeface="Calibri"/>
              </a:rPr>
              <a:t>PM2.5</a:t>
            </a:r>
            <a:r>
              <a:rPr lang="en-US" sz="2000" spc="-5" dirty="0">
                <a:latin typeface="Calibri"/>
                <a:cs typeface="Calibri"/>
              </a:rPr>
              <a:t> </a:t>
            </a:r>
            <a:r>
              <a:rPr lang="en-US" sz="2000" spc="-10" dirty="0">
                <a:latin typeface="Calibri"/>
                <a:cs typeface="Calibri"/>
              </a:rPr>
              <a:t>Concentration </a:t>
            </a:r>
            <a:r>
              <a:rPr lang="en-US" sz="2000" dirty="0">
                <a:latin typeface="Calibri"/>
                <a:cs typeface="Calibri"/>
              </a:rPr>
              <a:t>Prediction</a:t>
            </a:r>
            <a:r>
              <a:rPr lang="en-US" sz="2000" spc="-40" dirty="0">
                <a:latin typeface="Calibri"/>
                <a:cs typeface="Calibri"/>
              </a:rPr>
              <a:t> </a:t>
            </a:r>
            <a:r>
              <a:rPr lang="en-US" sz="2000" dirty="0">
                <a:latin typeface="Calibri"/>
                <a:cs typeface="Calibri"/>
              </a:rPr>
              <a:t>Model:</a:t>
            </a:r>
            <a:r>
              <a:rPr lang="en-US" sz="2000" spc="-50" dirty="0">
                <a:latin typeface="Calibri"/>
                <a:cs typeface="Calibri"/>
              </a:rPr>
              <a:t> </a:t>
            </a:r>
            <a:r>
              <a:rPr lang="en-US" sz="2000" dirty="0">
                <a:latin typeface="Calibri"/>
                <a:cs typeface="Calibri"/>
              </a:rPr>
              <a:t>A</a:t>
            </a:r>
            <a:r>
              <a:rPr lang="en-US" sz="2000" spc="-40" dirty="0">
                <a:latin typeface="Calibri"/>
                <a:cs typeface="Calibri"/>
              </a:rPr>
              <a:t> </a:t>
            </a:r>
            <a:r>
              <a:rPr lang="en-US" sz="2000" dirty="0">
                <a:latin typeface="Calibri"/>
                <a:cs typeface="Calibri"/>
              </a:rPr>
              <a:t>CNN–RF</a:t>
            </a:r>
            <a:r>
              <a:rPr lang="en-US" sz="2000" spc="-20" dirty="0">
                <a:latin typeface="Calibri"/>
                <a:cs typeface="Calibri"/>
              </a:rPr>
              <a:t> </a:t>
            </a:r>
            <a:r>
              <a:rPr lang="en-US" sz="2000" dirty="0">
                <a:latin typeface="Calibri"/>
                <a:cs typeface="Calibri"/>
              </a:rPr>
              <a:t>Ensemble</a:t>
            </a:r>
            <a:r>
              <a:rPr lang="en-US" sz="2000" spc="-35" dirty="0">
                <a:latin typeface="Calibri"/>
                <a:cs typeface="Calibri"/>
              </a:rPr>
              <a:t> </a:t>
            </a:r>
            <a:r>
              <a:rPr lang="en-US" sz="2000" spc="-10" dirty="0">
                <a:latin typeface="Calibri"/>
                <a:cs typeface="Calibri"/>
              </a:rPr>
              <a:t>Framework.</a:t>
            </a:r>
            <a:r>
              <a:rPr lang="en-US" sz="2000" spc="10" dirty="0">
                <a:latin typeface="Calibri"/>
                <a:cs typeface="Calibri"/>
              </a:rPr>
              <a:t> </a:t>
            </a:r>
            <a:r>
              <a:rPr lang="en-US" sz="2000" spc="-10" dirty="0">
                <a:latin typeface="Calibri"/>
                <a:cs typeface="Calibri"/>
              </a:rPr>
              <a:t>International</a:t>
            </a:r>
            <a:r>
              <a:rPr lang="en-US" sz="2000" spc="-70" dirty="0">
                <a:latin typeface="Calibri"/>
                <a:cs typeface="Calibri"/>
              </a:rPr>
              <a:t> </a:t>
            </a:r>
            <a:r>
              <a:rPr lang="en-US" sz="2000" dirty="0">
                <a:latin typeface="Calibri"/>
                <a:cs typeface="Calibri"/>
              </a:rPr>
              <a:t>Journal</a:t>
            </a:r>
            <a:r>
              <a:rPr lang="en-US" sz="2000" spc="-30" dirty="0">
                <a:latin typeface="Calibri"/>
                <a:cs typeface="Calibri"/>
              </a:rPr>
              <a:t> </a:t>
            </a:r>
            <a:r>
              <a:rPr lang="en-US" sz="2000" spc="-25" dirty="0">
                <a:latin typeface="Calibri"/>
                <a:cs typeface="Calibri"/>
              </a:rPr>
              <a:t>of </a:t>
            </a:r>
            <a:r>
              <a:rPr lang="en-US" sz="2000" spc="-10" dirty="0">
                <a:latin typeface="Calibri"/>
                <a:cs typeface="Calibri"/>
              </a:rPr>
              <a:t>Environmental</a:t>
            </a:r>
            <a:r>
              <a:rPr lang="en-US" sz="2000" spc="-30" dirty="0">
                <a:latin typeface="Calibri"/>
                <a:cs typeface="Calibri"/>
              </a:rPr>
              <a:t> </a:t>
            </a:r>
            <a:r>
              <a:rPr lang="en-US" sz="2000" spc="-10" dirty="0">
                <a:latin typeface="Calibri"/>
                <a:cs typeface="Calibri"/>
              </a:rPr>
              <a:t>Research</a:t>
            </a:r>
            <a:r>
              <a:rPr lang="en-US" sz="2000" spc="-25" dirty="0">
                <a:latin typeface="Calibri"/>
                <a:cs typeface="Calibri"/>
              </a:rPr>
              <a:t> </a:t>
            </a:r>
            <a:r>
              <a:rPr lang="en-US" sz="2000" dirty="0">
                <a:latin typeface="Calibri"/>
                <a:cs typeface="Calibri"/>
              </a:rPr>
              <a:t>and</a:t>
            </a:r>
            <a:r>
              <a:rPr lang="en-US" sz="2000" spc="-45" dirty="0">
                <a:latin typeface="Calibri"/>
                <a:cs typeface="Calibri"/>
              </a:rPr>
              <a:t> </a:t>
            </a:r>
            <a:r>
              <a:rPr lang="en-US" sz="2000" dirty="0">
                <a:latin typeface="Calibri"/>
                <a:cs typeface="Calibri"/>
              </a:rPr>
              <a:t>Public</a:t>
            </a:r>
            <a:r>
              <a:rPr lang="en-US" sz="2000" spc="-65" dirty="0">
                <a:latin typeface="Calibri"/>
                <a:cs typeface="Calibri"/>
              </a:rPr>
              <a:t> </a:t>
            </a:r>
            <a:r>
              <a:rPr lang="en-US" sz="2000" dirty="0">
                <a:latin typeface="Calibri"/>
                <a:cs typeface="Calibri"/>
              </a:rPr>
              <a:t>Health</a:t>
            </a:r>
            <a:r>
              <a:rPr lang="en-US" sz="2000" spc="-40" dirty="0">
                <a:latin typeface="Calibri"/>
                <a:cs typeface="Calibri"/>
              </a:rPr>
              <a:t> </a:t>
            </a:r>
            <a:r>
              <a:rPr lang="en-US" sz="2000" dirty="0">
                <a:latin typeface="Calibri"/>
                <a:cs typeface="Calibri"/>
              </a:rPr>
              <a:t>2023,</a:t>
            </a:r>
            <a:r>
              <a:rPr lang="en-US" sz="2000" spc="-15" dirty="0">
                <a:latin typeface="Calibri"/>
                <a:cs typeface="Calibri"/>
              </a:rPr>
              <a:t> </a:t>
            </a:r>
            <a:r>
              <a:rPr lang="en-US" sz="2000" dirty="0">
                <a:latin typeface="Calibri"/>
                <a:cs typeface="Calibri"/>
              </a:rPr>
              <a:t>20,</a:t>
            </a:r>
            <a:r>
              <a:rPr lang="en-US" sz="2000" spc="-25" dirty="0">
                <a:latin typeface="Calibri"/>
                <a:cs typeface="Calibri"/>
              </a:rPr>
              <a:t> </a:t>
            </a:r>
            <a:r>
              <a:rPr lang="en-US" sz="2000" spc="-10" dirty="0">
                <a:latin typeface="Calibri"/>
                <a:cs typeface="Calibri"/>
              </a:rPr>
              <a:t>4077. https://doi.org/10.3390/ijerph20054077</a:t>
            </a:r>
          </a:p>
          <a:p>
            <a:pPr marL="342900" indent="-342900" algn="l">
              <a:lnSpc>
                <a:spcPct val="150000"/>
              </a:lnSpc>
              <a:buFont typeface="+mj-lt"/>
              <a:buAutoNum type="arabicPeriod"/>
            </a:pPr>
            <a:r>
              <a:rPr lang="en-US" sz="2000" dirty="0">
                <a:latin typeface="+mj-lt"/>
              </a:rPr>
              <a:t>Zheng, T.; Bergin, M. H.; Hu, S.; Miller, J.; Carlson, D. E. "Estimating ground-level PM₂.₅ using micro-satellite images by a convolutional neural network and random forest approach." </a:t>
            </a:r>
            <a:r>
              <a:rPr lang="en-US" sz="2000" i="1" dirty="0">
                <a:latin typeface="+mj-lt"/>
              </a:rPr>
              <a:t>Atmospheric Environment</a:t>
            </a:r>
            <a:r>
              <a:rPr lang="en-US" sz="2000" dirty="0">
                <a:latin typeface="+mj-lt"/>
              </a:rPr>
              <a:t> 2020, 230, 117451. https://doi.org/10.1016/j.atmosenv.2020.117451</a:t>
            </a:r>
          </a:p>
          <a:p>
            <a:pPr marL="342900" indent="-342900" algn="l">
              <a:lnSpc>
                <a:spcPct val="150000"/>
              </a:lnSpc>
              <a:buFont typeface="+mj-lt"/>
              <a:buAutoNum type="arabicPeriod"/>
            </a:pPr>
            <a:r>
              <a:rPr lang="en-US" sz="2000" dirty="0">
                <a:latin typeface="+mj-lt"/>
              </a:rPr>
              <a:t>Amato, F.; </a:t>
            </a:r>
            <a:r>
              <a:rPr lang="en-US" sz="2000" dirty="0" err="1">
                <a:latin typeface="+mj-lt"/>
              </a:rPr>
              <a:t>Guignard</a:t>
            </a:r>
            <a:r>
              <a:rPr lang="en-US" sz="2000" dirty="0">
                <a:latin typeface="+mj-lt"/>
              </a:rPr>
              <a:t>, F.; Robert, S.; </a:t>
            </a:r>
            <a:r>
              <a:rPr lang="en-US" sz="2000" dirty="0" err="1">
                <a:latin typeface="+mj-lt"/>
              </a:rPr>
              <a:t>Kanevski</a:t>
            </a:r>
            <a:r>
              <a:rPr lang="en-US" sz="2000" dirty="0">
                <a:latin typeface="+mj-lt"/>
              </a:rPr>
              <a:t>, M. "A novel framework for </a:t>
            </a:r>
            <a:r>
              <a:rPr lang="en-US" sz="2000" dirty="0" err="1">
                <a:latin typeface="+mj-lt"/>
              </a:rPr>
              <a:t>spatio</a:t>
            </a:r>
            <a:r>
              <a:rPr lang="en-US" sz="2000" dirty="0">
                <a:latin typeface="+mj-lt"/>
              </a:rPr>
              <a:t>-temporal prediction of environmental data using deep learning." </a:t>
            </a:r>
            <a:r>
              <a:rPr lang="en-US" sz="2000" i="1" dirty="0">
                <a:latin typeface="+mj-lt"/>
              </a:rPr>
              <a:t>Scientific Reports</a:t>
            </a:r>
            <a:r>
              <a:rPr lang="en-US" sz="2000" dirty="0">
                <a:latin typeface="+mj-lt"/>
              </a:rPr>
              <a:t> 2020, 10, 22243. https://doi.org/10.1038/s41598-020-79148-7</a:t>
            </a:r>
            <a:endParaRPr lang="en-US" sz="2000" spc="-10" dirty="0">
              <a:latin typeface="Calibri"/>
              <a:cs typeface="Calibri"/>
            </a:endParaRPr>
          </a:p>
          <a:p>
            <a:pPr marL="342900" indent="-342900" algn="l">
              <a:lnSpc>
                <a:spcPct val="150000"/>
              </a:lnSpc>
              <a:buFont typeface="+mj-lt"/>
              <a:buAutoNum type="arabicPeriod"/>
            </a:pPr>
            <a:r>
              <a:rPr lang="en-US" sz="2000" dirty="0">
                <a:latin typeface="Calibri"/>
                <a:cs typeface="Calibri"/>
              </a:rPr>
              <a:t>H.</a:t>
            </a:r>
            <a:r>
              <a:rPr lang="en-US" sz="2000" spc="-30" dirty="0">
                <a:latin typeface="Calibri"/>
                <a:cs typeface="Calibri"/>
              </a:rPr>
              <a:t> </a:t>
            </a:r>
            <a:r>
              <a:rPr lang="en-US" sz="2000" dirty="0" err="1">
                <a:latin typeface="Calibri"/>
                <a:cs typeface="Calibri"/>
              </a:rPr>
              <a:t>Ahn</a:t>
            </a:r>
            <a:r>
              <a:rPr lang="en-US" sz="2000" dirty="0">
                <a:latin typeface="Calibri"/>
                <a:cs typeface="Calibri"/>
              </a:rPr>
              <a:t>,</a:t>
            </a:r>
            <a:r>
              <a:rPr lang="en-US" sz="2000" spc="-30" dirty="0">
                <a:latin typeface="Calibri"/>
                <a:cs typeface="Calibri"/>
              </a:rPr>
              <a:t> </a:t>
            </a:r>
            <a:r>
              <a:rPr lang="en-US" sz="2000" dirty="0">
                <a:latin typeface="Calibri"/>
                <a:cs typeface="Calibri"/>
              </a:rPr>
              <a:t>K.</a:t>
            </a:r>
            <a:r>
              <a:rPr lang="en-US" sz="2000" spc="-30" dirty="0">
                <a:latin typeface="Calibri"/>
                <a:cs typeface="Calibri"/>
              </a:rPr>
              <a:t> </a:t>
            </a:r>
            <a:r>
              <a:rPr lang="en-US" sz="2000" dirty="0">
                <a:latin typeface="Calibri"/>
                <a:cs typeface="Calibri"/>
              </a:rPr>
              <a:t>Sun</a:t>
            </a:r>
            <a:r>
              <a:rPr lang="en-US" sz="2000" spc="-15" dirty="0">
                <a:latin typeface="Calibri"/>
                <a:cs typeface="Calibri"/>
              </a:rPr>
              <a:t> </a:t>
            </a:r>
            <a:r>
              <a:rPr lang="en-US" sz="2000" dirty="0">
                <a:latin typeface="Calibri"/>
                <a:cs typeface="Calibri"/>
              </a:rPr>
              <a:t>and</a:t>
            </a:r>
            <a:r>
              <a:rPr lang="en-US" sz="2000" spc="-40" dirty="0">
                <a:latin typeface="Calibri"/>
                <a:cs typeface="Calibri"/>
              </a:rPr>
              <a:t> </a:t>
            </a:r>
            <a:r>
              <a:rPr lang="en-US" sz="2000" dirty="0">
                <a:latin typeface="Calibri"/>
                <a:cs typeface="Calibri"/>
              </a:rPr>
              <a:t>K.</a:t>
            </a:r>
            <a:r>
              <a:rPr lang="en-US" sz="2000" spc="-30" dirty="0">
                <a:latin typeface="Calibri"/>
                <a:cs typeface="Calibri"/>
              </a:rPr>
              <a:t> </a:t>
            </a:r>
            <a:r>
              <a:rPr lang="en-US" sz="2000" dirty="0" err="1">
                <a:latin typeface="Calibri"/>
                <a:cs typeface="Calibri"/>
              </a:rPr>
              <a:t>Pio</a:t>
            </a:r>
            <a:r>
              <a:rPr lang="en-US" sz="2000" spc="-30" dirty="0">
                <a:latin typeface="Calibri"/>
                <a:cs typeface="Calibri"/>
              </a:rPr>
              <a:t> </a:t>
            </a:r>
            <a:r>
              <a:rPr lang="en-US" sz="2000" dirty="0">
                <a:latin typeface="Calibri"/>
                <a:cs typeface="Calibri"/>
              </a:rPr>
              <a:t>Kim,</a:t>
            </a:r>
            <a:r>
              <a:rPr lang="en-US" sz="2000" spc="-25" dirty="0">
                <a:latin typeface="Calibri"/>
                <a:cs typeface="Calibri"/>
              </a:rPr>
              <a:t> </a:t>
            </a:r>
            <a:r>
              <a:rPr lang="en-US" sz="2000" dirty="0">
                <a:latin typeface="Calibri"/>
                <a:cs typeface="Calibri"/>
              </a:rPr>
              <a:t>"Comparison</a:t>
            </a:r>
            <a:r>
              <a:rPr lang="en-US" sz="2000" spc="-5" dirty="0">
                <a:latin typeface="Calibri"/>
                <a:cs typeface="Calibri"/>
              </a:rPr>
              <a:t> </a:t>
            </a:r>
            <a:r>
              <a:rPr lang="en-US" sz="2000" dirty="0">
                <a:latin typeface="Calibri"/>
                <a:cs typeface="Calibri"/>
              </a:rPr>
              <a:t>of</a:t>
            </a:r>
            <a:r>
              <a:rPr lang="en-US" sz="2000" spc="-30" dirty="0">
                <a:latin typeface="Calibri"/>
                <a:cs typeface="Calibri"/>
              </a:rPr>
              <a:t> </a:t>
            </a:r>
            <a:r>
              <a:rPr lang="en-US" sz="2000" dirty="0">
                <a:latin typeface="Calibri"/>
                <a:cs typeface="Calibri"/>
              </a:rPr>
              <a:t>missing</a:t>
            </a:r>
            <a:r>
              <a:rPr lang="en-US" sz="2000" spc="-35" dirty="0">
                <a:latin typeface="Calibri"/>
                <a:cs typeface="Calibri"/>
              </a:rPr>
              <a:t> </a:t>
            </a:r>
            <a:r>
              <a:rPr lang="en-US" sz="2000" dirty="0">
                <a:latin typeface="Calibri"/>
                <a:cs typeface="Calibri"/>
              </a:rPr>
              <a:t>data</a:t>
            </a:r>
            <a:r>
              <a:rPr lang="en-US" sz="2000" spc="-40" dirty="0">
                <a:latin typeface="Calibri"/>
                <a:cs typeface="Calibri"/>
              </a:rPr>
              <a:t> </a:t>
            </a:r>
            <a:r>
              <a:rPr lang="en-US" sz="2000" spc="-10" dirty="0">
                <a:latin typeface="Calibri"/>
                <a:cs typeface="Calibri"/>
              </a:rPr>
              <a:t>imputation</a:t>
            </a:r>
            <a:r>
              <a:rPr lang="en-US" sz="2000" spc="-55" dirty="0">
                <a:latin typeface="Calibri"/>
                <a:cs typeface="Calibri"/>
              </a:rPr>
              <a:t> </a:t>
            </a:r>
            <a:r>
              <a:rPr lang="en-US" sz="2000" dirty="0">
                <a:latin typeface="Calibri"/>
                <a:cs typeface="Calibri"/>
              </a:rPr>
              <a:t>methods</a:t>
            </a:r>
            <a:r>
              <a:rPr lang="en-US" sz="2000" spc="-5" dirty="0">
                <a:latin typeface="Calibri"/>
                <a:cs typeface="Calibri"/>
              </a:rPr>
              <a:t> </a:t>
            </a:r>
            <a:r>
              <a:rPr lang="en-US" sz="2000" dirty="0">
                <a:latin typeface="Calibri"/>
                <a:cs typeface="Calibri"/>
              </a:rPr>
              <a:t>in</a:t>
            </a:r>
            <a:r>
              <a:rPr lang="en-US" sz="2000" spc="-40" dirty="0">
                <a:latin typeface="Calibri"/>
                <a:cs typeface="Calibri"/>
              </a:rPr>
              <a:t> </a:t>
            </a:r>
            <a:r>
              <a:rPr lang="en-US" sz="2000" spc="-20" dirty="0">
                <a:latin typeface="Calibri"/>
                <a:cs typeface="Calibri"/>
              </a:rPr>
              <a:t>time </a:t>
            </a:r>
            <a:r>
              <a:rPr lang="en-US" sz="2000" dirty="0">
                <a:latin typeface="Calibri"/>
                <a:cs typeface="Calibri"/>
              </a:rPr>
              <a:t>series</a:t>
            </a:r>
            <a:r>
              <a:rPr lang="en-US" sz="2000" spc="-30" dirty="0">
                <a:latin typeface="Calibri"/>
                <a:cs typeface="Calibri"/>
              </a:rPr>
              <a:t> </a:t>
            </a:r>
            <a:r>
              <a:rPr lang="en-US" sz="2000" spc="-10" dirty="0">
                <a:latin typeface="Calibri"/>
                <a:cs typeface="Calibri"/>
              </a:rPr>
              <a:t>forecasting,"</a:t>
            </a:r>
            <a:r>
              <a:rPr lang="en-US" sz="2000" spc="-30" dirty="0">
                <a:latin typeface="Calibri"/>
                <a:cs typeface="Calibri"/>
              </a:rPr>
              <a:t> </a:t>
            </a:r>
            <a:r>
              <a:rPr lang="en-US" sz="2000" i="1" dirty="0">
                <a:latin typeface="Calibri"/>
                <a:cs typeface="Calibri"/>
              </a:rPr>
              <a:t>Computers,</a:t>
            </a:r>
            <a:r>
              <a:rPr lang="en-US" sz="2000" i="1" spc="-15" dirty="0">
                <a:latin typeface="Calibri"/>
                <a:cs typeface="Calibri"/>
              </a:rPr>
              <a:t> </a:t>
            </a:r>
            <a:r>
              <a:rPr lang="en-US" sz="2000" i="1" spc="-10" dirty="0">
                <a:latin typeface="Calibri"/>
                <a:cs typeface="Calibri"/>
              </a:rPr>
              <a:t>Materials</a:t>
            </a:r>
            <a:r>
              <a:rPr lang="en-US" sz="2000" i="1" spc="-65" dirty="0">
                <a:latin typeface="Calibri"/>
                <a:cs typeface="Calibri"/>
              </a:rPr>
              <a:t> </a:t>
            </a:r>
            <a:r>
              <a:rPr lang="en-US" sz="2000" i="1" dirty="0">
                <a:latin typeface="Calibri"/>
                <a:cs typeface="Calibri"/>
              </a:rPr>
              <a:t>&amp;</a:t>
            </a:r>
            <a:r>
              <a:rPr lang="en-US" sz="2000" i="1" spc="-45" dirty="0">
                <a:latin typeface="Calibri"/>
                <a:cs typeface="Calibri"/>
              </a:rPr>
              <a:t> </a:t>
            </a:r>
            <a:r>
              <a:rPr lang="en-US" sz="2000" i="1" dirty="0">
                <a:latin typeface="Calibri"/>
                <a:cs typeface="Calibri"/>
              </a:rPr>
              <a:t>Continua</a:t>
            </a:r>
            <a:r>
              <a:rPr lang="en-US" sz="2000" dirty="0">
                <a:latin typeface="Calibri"/>
                <a:cs typeface="Calibri"/>
              </a:rPr>
              <a:t>,</a:t>
            </a:r>
            <a:r>
              <a:rPr lang="en-US" sz="2000" spc="-5" dirty="0">
                <a:latin typeface="Calibri"/>
                <a:cs typeface="Calibri"/>
              </a:rPr>
              <a:t> </a:t>
            </a:r>
            <a:r>
              <a:rPr lang="en-US" sz="2000" dirty="0">
                <a:latin typeface="Calibri"/>
                <a:cs typeface="Calibri"/>
              </a:rPr>
              <a:t>vol.</a:t>
            </a:r>
            <a:r>
              <a:rPr lang="en-US" sz="2000" spc="-50" dirty="0">
                <a:latin typeface="Calibri"/>
                <a:cs typeface="Calibri"/>
              </a:rPr>
              <a:t> </a:t>
            </a:r>
            <a:r>
              <a:rPr lang="en-US" sz="2000" dirty="0">
                <a:latin typeface="Calibri"/>
                <a:cs typeface="Calibri"/>
              </a:rPr>
              <a:t>70,</a:t>
            </a:r>
            <a:r>
              <a:rPr lang="en-US" sz="2000" spc="-30" dirty="0">
                <a:latin typeface="Calibri"/>
                <a:cs typeface="Calibri"/>
              </a:rPr>
              <a:t> </a:t>
            </a:r>
            <a:r>
              <a:rPr lang="en-US" sz="2000" dirty="0">
                <a:latin typeface="Calibri"/>
                <a:cs typeface="Calibri"/>
              </a:rPr>
              <a:t>no.1,</a:t>
            </a:r>
            <a:r>
              <a:rPr lang="en-US" sz="2000" spc="-25" dirty="0">
                <a:latin typeface="Calibri"/>
                <a:cs typeface="Calibri"/>
              </a:rPr>
              <a:t> </a:t>
            </a:r>
            <a:r>
              <a:rPr lang="en-US" sz="2000" dirty="0">
                <a:latin typeface="Calibri"/>
                <a:cs typeface="Calibri"/>
              </a:rPr>
              <a:t>pp.</a:t>
            </a:r>
            <a:r>
              <a:rPr lang="en-US" sz="2000" spc="-50" dirty="0">
                <a:latin typeface="Calibri"/>
                <a:cs typeface="Calibri"/>
              </a:rPr>
              <a:t> </a:t>
            </a:r>
            <a:r>
              <a:rPr lang="en-US" sz="2000" dirty="0">
                <a:latin typeface="Calibri"/>
                <a:cs typeface="Calibri"/>
              </a:rPr>
              <a:t>767–779, </a:t>
            </a:r>
            <a:r>
              <a:rPr lang="en-US" sz="2000" spc="-10" dirty="0">
                <a:latin typeface="Calibri"/>
                <a:cs typeface="Calibri"/>
              </a:rPr>
              <a:t>2022.</a:t>
            </a:r>
          </a:p>
          <a:p>
            <a:pPr marL="342900" indent="-342900" algn="l">
              <a:lnSpc>
                <a:spcPct val="150000"/>
              </a:lnSpc>
              <a:buFont typeface="+mj-lt"/>
              <a:buAutoNum type="arabicPeriod"/>
            </a:pPr>
            <a:r>
              <a:rPr lang="en-US" sz="2000" dirty="0" err="1">
                <a:latin typeface="Calibri"/>
                <a:cs typeface="Calibri"/>
              </a:rPr>
              <a:t>Dewen</a:t>
            </a:r>
            <a:r>
              <a:rPr lang="en-US" sz="2000" spc="-10" dirty="0">
                <a:latin typeface="Calibri"/>
                <a:cs typeface="Calibri"/>
              </a:rPr>
              <a:t> </a:t>
            </a:r>
            <a:r>
              <a:rPr lang="en-US" sz="2000" dirty="0">
                <a:latin typeface="Calibri"/>
                <a:cs typeface="Calibri"/>
              </a:rPr>
              <a:t>Seng,</a:t>
            </a:r>
            <a:r>
              <a:rPr lang="en-US" sz="2000" spc="-30" dirty="0">
                <a:latin typeface="Calibri"/>
                <a:cs typeface="Calibri"/>
              </a:rPr>
              <a:t> </a:t>
            </a:r>
            <a:r>
              <a:rPr lang="en-US" sz="2000" dirty="0" err="1">
                <a:latin typeface="Calibri"/>
                <a:cs typeface="Calibri"/>
              </a:rPr>
              <a:t>Qiyan</a:t>
            </a:r>
            <a:r>
              <a:rPr lang="en-US" sz="2000" spc="-35" dirty="0">
                <a:latin typeface="Calibri"/>
                <a:cs typeface="Calibri"/>
              </a:rPr>
              <a:t> </a:t>
            </a:r>
            <a:r>
              <a:rPr lang="en-US" sz="2000" dirty="0">
                <a:latin typeface="Calibri"/>
                <a:cs typeface="Calibri"/>
              </a:rPr>
              <a:t>Zhang,</a:t>
            </a:r>
            <a:r>
              <a:rPr lang="en-US" sz="2000" spc="-35" dirty="0">
                <a:latin typeface="Calibri"/>
                <a:cs typeface="Calibri"/>
              </a:rPr>
              <a:t> </a:t>
            </a:r>
            <a:r>
              <a:rPr lang="en-US" sz="2000" spc="-10" dirty="0" err="1">
                <a:latin typeface="Calibri"/>
                <a:cs typeface="Calibri"/>
              </a:rPr>
              <a:t>Xuefeng</a:t>
            </a:r>
            <a:r>
              <a:rPr lang="en-US" sz="2000" spc="-50" dirty="0">
                <a:latin typeface="Calibri"/>
                <a:cs typeface="Calibri"/>
              </a:rPr>
              <a:t> </a:t>
            </a:r>
            <a:r>
              <a:rPr lang="en-US" sz="2000" dirty="0">
                <a:latin typeface="Calibri"/>
                <a:cs typeface="Calibri"/>
              </a:rPr>
              <a:t>Zhang,</a:t>
            </a:r>
            <a:r>
              <a:rPr lang="en-US" sz="2000" spc="-35" dirty="0">
                <a:latin typeface="Calibri"/>
                <a:cs typeface="Calibri"/>
              </a:rPr>
              <a:t> </a:t>
            </a:r>
            <a:r>
              <a:rPr lang="en-US" sz="2000" dirty="0" err="1">
                <a:latin typeface="Calibri"/>
                <a:cs typeface="Calibri"/>
              </a:rPr>
              <a:t>Guangsen</a:t>
            </a:r>
            <a:r>
              <a:rPr lang="en-US" sz="2000" spc="-35" dirty="0">
                <a:latin typeface="Calibri"/>
                <a:cs typeface="Calibri"/>
              </a:rPr>
              <a:t> </a:t>
            </a:r>
            <a:r>
              <a:rPr lang="en-US" sz="2000" dirty="0">
                <a:latin typeface="Calibri"/>
                <a:cs typeface="Calibri"/>
              </a:rPr>
              <a:t>Chen,</a:t>
            </a:r>
            <a:r>
              <a:rPr lang="en-US" sz="2000" spc="-30" dirty="0">
                <a:latin typeface="Calibri"/>
                <a:cs typeface="Calibri"/>
              </a:rPr>
              <a:t> </a:t>
            </a:r>
            <a:r>
              <a:rPr lang="en-US" sz="2000" dirty="0" err="1">
                <a:latin typeface="Calibri"/>
                <a:cs typeface="Calibri"/>
              </a:rPr>
              <a:t>Xiyuan</a:t>
            </a:r>
            <a:r>
              <a:rPr lang="en-US" sz="2000" spc="-55" dirty="0">
                <a:latin typeface="Calibri"/>
                <a:cs typeface="Calibri"/>
              </a:rPr>
              <a:t> </a:t>
            </a:r>
            <a:r>
              <a:rPr lang="en-US" sz="2000" dirty="0">
                <a:latin typeface="Calibri"/>
                <a:cs typeface="Calibri"/>
              </a:rPr>
              <a:t>Chen,</a:t>
            </a:r>
            <a:r>
              <a:rPr lang="en-US" sz="2000" spc="-30" dirty="0">
                <a:latin typeface="Calibri"/>
                <a:cs typeface="Calibri"/>
              </a:rPr>
              <a:t> </a:t>
            </a:r>
            <a:r>
              <a:rPr lang="en-US" sz="2000" spc="-10" dirty="0">
                <a:latin typeface="Calibri"/>
                <a:cs typeface="Calibri"/>
              </a:rPr>
              <a:t>Spatiotemporal </a:t>
            </a:r>
            <a:r>
              <a:rPr lang="en-US" sz="2000" dirty="0">
                <a:latin typeface="Calibri"/>
                <a:cs typeface="Calibri"/>
              </a:rPr>
              <a:t>prediction</a:t>
            </a:r>
            <a:r>
              <a:rPr lang="en-US" sz="2000" spc="-45" dirty="0">
                <a:latin typeface="Calibri"/>
                <a:cs typeface="Calibri"/>
              </a:rPr>
              <a:t> </a:t>
            </a:r>
            <a:r>
              <a:rPr lang="en-US" sz="2000" dirty="0">
                <a:latin typeface="Calibri"/>
                <a:cs typeface="Calibri"/>
              </a:rPr>
              <a:t>of</a:t>
            </a:r>
            <a:r>
              <a:rPr lang="en-US" sz="2000" spc="-50" dirty="0">
                <a:latin typeface="Calibri"/>
                <a:cs typeface="Calibri"/>
              </a:rPr>
              <a:t> </a:t>
            </a:r>
            <a:r>
              <a:rPr lang="en-US" sz="2000" dirty="0">
                <a:latin typeface="Calibri"/>
                <a:cs typeface="Calibri"/>
              </a:rPr>
              <a:t>air</a:t>
            </a:r>
            <a:r>
              <a:rPr lang="en-US" sz="2000" spc="-55" dirty="0">
                <a:latin typeface="Calibri"/>
                <a:cs typeface="Calibri"/>
              </a:rPr>
              <a:t> </a:t>
            </a:r>
            <a:r>
              <a:rPr lang="en-US" sz="2000" dirty="0">
                <a:latin typeface="Calibri"/>
                <a:cs typeface="Calibri"/>
              </a:rPr>
              <a:t>quality</a:t>
            </a:r>
            <a:r>
              <a:rPr lang="en-US" sz="2000" spc="-75" dirty="0">
                <a:latin typeface="Calibri"/>
                <a:cs typeface="Calibri"/>
              </a:rPr>
              <a:t> </a:t>
            </a:r>
            <a:r>
              <a:rPr lang="en-US" sz="2000" dirty="0">
                <a:latin typeface="Calibri"/>
                <a:cs typeface="Calibri"/>
              </a:rPr>
              <a:t>based</a:t>
            </a:r>
            <a:r>
              <a:rPr lang="en-US" sz="2000" spc="-50" dirty="0">
                <a:latin typeface="Calibri"/>
                <a:cs typeface="Calibri"/>
              </a:rPr>
              <a:t> </a:t>
            </a:r>
            <a:r>
              <a:rPr lang="en-US" sz="2000" dirty="0">
                <a:latin typeface="Calibri"/>
                <a:cs typeface="Calibri"/>
              </a:rPr>
              <a:t>on</a:t>
            </a:r>
            <a:r>
              <a:rPr lang="en-US" sz="2000" spc="-45" dirty="0">
                <a:latin typeface="Calibri"/>
                <a:cs typeface="Calibri"/>
              </a:rPr>
              <a:t> </a:t>
            </a:r>
            <a:r>
              <a:rPr lang="en-US" sz="2000" dirty="0">
                <a:latin typeface="Calibri"/>
                <a:cs typeface="Calibri"/>
              </a:rPr>
              <a:t>LSTM</a:t>
            </a:r>
            <a:r>
              <a:rPr lang="en-US" sz="2000" spc="-45" dirty="0">
                <a:latin typeface="Calibri"/>
                <a:cs typeface="Calibri"/>
              </a:rPr>
              <a:t> </a:t>
            </a:r>
            <a:r>
              <a:rPr lang="en-US" sz="2000" dirty="0">
                <a:latin typeface="Calibri"/>
                <a:cs typeface="Calibri"/>
              </a:rPr>
              <a:t>neural</a:t>
            </a:r>
            <a:r>
              <a:rPr lang="en-US" sz="2000" spc="-35" dirty="0">
                <a:latin typeface="Calibri"/>
                <a:cs typeface="Calibri"/>
              </a:rPr>
              <a:t> </a:t>
            </a:r>
            <a:r>
              <a:rPr lang="en-US" sz="2000" dirty="0">
                <a:latin typeface="Calibri"/>
                <a:cs typeface="Calibri"/>
              </a:rPr>
              <a:t>network,</a:t>
            </a:r>
            <a:r>
              <a:rPr lang="en-US" sz="2000" spc="-20" dirty="0">
                <a:latin typeface="Calibri"/>
                <a:cs typeface="Calibri"/>
              </a:rPr>
              <a:t> </a:t>
            </a:r>
            <a:r>
              <a:rPr lang="en-US" sz="2000" dirty="0">
                <a:latin typeface="Calibri"/>
                <a:cs typeface="Calibri"/>
              </a:rPr>
              <a:t>Alexandria</a:t>
            </a:r>
            <a:r>
              <a:rPr lang="en-US" sz="2000" spc="-70" dirty="0">
                <a:latin typeface="Calibri"/>
                <a:cs typeface="Calibri"/>
              </a:rPr>
              <a:t> </a:t>
            </a:r>
            <a:r>
              <a:rPr lang="en-US" sz="2000" dirty="0">
                <a:latin typeface="Calibri"/>
                <a:cs typeface="Calibri"/>
              </a:rPr>
              <a:t>Engineering</a:t>
            </a:r>
            <a:r>
              <a:rPr lang="en-US" sz="2000" spc="-45" dirty="0">
                <a:latin typeface="Calibri"/>
                <a:cs typeface="Calibri"/>
              </a:rPr>
              <a:t> </a:t>
            </a:r>
            <a:r>
              <a:rPr lang="en-US" sz="2000" spc="-10" dirty="0">
                <a:latin typeface="Calibri"/>
                <a:cs typeface="Calibri"/>
              </a:rPr>
              <a:t>Journal, Volume</a:t>
            </a:r>
            <a:r>
              <a:rPr lang="en-US" sz="2000" spc="-25" dirty="0">
                <a:latin typeface="Calibri"/>
                <a:cs typeface="Calibri"/>
              </a:rPr>
              <a:t> </a:t>
            </a:r>
            <a:r>
              <a:rPr lang="en-US" sz="2000" dirty="0">
                <a:latin typeface="Calibri"/>
                <a:cs typeface="Calibri"/>
              </a:rPr>
              <a:t>60,</a:t>
            </a:r>
            <a:r>
              <a:rPr lang="en-US" sz="2000" spc="-25" dirty="0">
                <a:latin typeface="Calibri"/>
                <a:cs typeface="Calibri"/>
              </a:rPr>
              <a:t> </a:t>
            </a:r>
            <a:r>
              <a:rPr lang="en-US" sz="2000" dirty="0">
                <a:latin typeface="Calibri"/>
                <a:cs typeface="Calibri"/>
              </a:rPr>
              <a:t>Issue</a:t>
            </a:r>
            <a:r>
              <a:rPr lang="en-US" sz="2000" spc="-35" dirty="0">
                <a:latin typeface="Calibri"/>
                <a:cs typeface="Calibri"/>
              </a:rPr>
              <a:t> </a:t>
            </a:r>
            <a:r>
              <a:rPr lang="en-US" sz="2000" dirty="0">
                <a:latin typeface="Calibri"/>
                <a:cs typeface="Calibri"/>
              </a:rPr>
              <a:t>2,</a:t>
            </a:r>
            <a:r>
              <a:rPr lang="en-US" sz="2000" spc="-35" dirty="0">
                <a:latin typeface="Calibri"/>
                <a:cs typeface="Calibri"/>
              </a:rPr>
              <a:t> </a:t>
            </a:r>
            <a:r>
              <a:rPr lang="en-US" sz="2000" spc="-20" dirty="0">
                <a:latin typeface="Calibri"/>
                <a:cs typeface="Calibri"/>
              </a:rPr>
              <a:t>2021,</a:t>
            </a:r>
            <a:endParaRPr lang="en-US" sz="2000" dirty="0">
              <a:latin typeface="Calibri"/>
              <a:cs typeface="Calibri"/>
            </a:endParaRPr>
          </a:p>
          <a:p>
            <a:pPr algn="l">
              <a:lnSpc>
                <a:spcPct val="150000"/>
              </a:lnSpc>
            </a:pPr>
            <a:r>
              <a:rPr lang="en-US" sz="2000" dirty="0">
                <a:latin typeface="Calibri"/>
                <a:cs typeface="Calibri"/>
              </a:rPr>
              <a:t>       Pages</a:t>
            </a:r>
            <a:r>
              <a:rPr lang="en-US" sz="2000" spc="-35" dirty="0">
                <a:latin typeface="Calibri"/>
                <a:cs typeface="Calibri"/>
              </a:rPr>
              <a:t> </a:t>
            </a:r>
            <a:r>
              <a:rPr lang="en-US" sz="2000" spc="-20" dirty="0">
                <a:latin typeface="Calibri"/>
                <a:cs typeface="Calibri"/>
              </a:rPr>
              <a:t>2021-</a:t>
            </a:r>
            <a:r>
              <a:rPr lang="en-US" sz="2000" dirty="0">
                <a:latin typeface="Calibri"/>
                <a:cs typeface="Calibri"/>
              </a:rPr>
              <a:t>2032,</a:t>
            </a:r>
            <a:r>
              <a:rPr lang="en-US" sz="2000" spc="35" dirty="0">
                <a:latin typeface="Calibri"/>
                <a:cs typeface="Calibri"/>
              </a:rPr>
              <a:t> </a:t>
            </a:r>
            <a:r>
              <a:rPr lang="en-US" sz="2000" dirty="0">
                <a:latin typeface="Calibri"/>
                <a:cs typeface="Calibri"/>
              </a:rPr>
              <a:t>ISSN</a:t>
            </a:r>
            <a:r>
              <a:rPr lang="en-US" sz="2000" spc="-20" dirty="0">
                <a:latin typeface="Calibri"/>
                <a:cs typeface="Calibri"/>
              </a:rPr>
              <a:t> 1110-</a:t>
            </a:r>
            <a:r>
              <a:rPr lang="en-US" sz="2000" spc="-10" dirty="0">
                <a:latin typeface="Calibri"/>
                <a:cs typeface="Calibri"/>
              </a:rPr>
              <a:t>0168.</a:t>
            </a:r>
          </a:p>
          <a:p>
            <a:pPr algn="l"/>
            <a:endParaRPr lang="en-US" sz="1800" spc="-10" dirty="0">
              <a:latin typeface="Calibri"/>
              <a:cs typeface="Calibri"/>
            </a:endParaRPr>
          </a:p>
          <a:p>
            <a:pPr algn="l">
              <a:lnSpc>
                <a:spcPct val="100000"/>
              </a:lnSpc>
            </a:pPr>
            <a:r>
              <a:rPr lang="en-US" spc="-10" dirty="0">
                <a:latin typeface="Calibri"/>
                <a:cs typeface="Calibri"/>
              </a:rPr>
              <a:t> </a:t>
            </a:r>
            <a:endParaRPr lang="en-US" sz="1800" spc="-10" dirty="0">
              <a:latin typeface="Calibri"/>
              <a:cs typeface="Calibri"/>
            </a:endParaRPr>
          </a:p>
          <a:p>
            <a:pPr algn="l">
              <a:lnSpc>
                <a:spcPct val="100000"/>
              </a:lnSpc>
            </a:pPr>
            <a:endParaRPr lang="en-US" sz="1800" dirty="0">
              <a:latin typeface="Calibri"/>
              <a:cs typeface="Calibri"/>
            </a:endParaRPr>
          </a:p>
          <a:p>
            <a:pPr marL="342900" indent="-342900" algn="l">
              <a:buFont typeface="+mj-lt"/>
              <a:buAutoNum type="arabicPeriod"/>
            </a:pPr>
            <a:endParaRPr lang="en-US" sz="1800" dirty="0">
              <a:latin typeface="Calibri"/>
              <a:cs typeface="Calibri"/>
            </a:endParaRPr>
          </a:p>
          <a:p>
            <a:pPr marL="342900" indent="-342900" algn="l">
              <a:buFont typeface="+mj-lt"/>
              <a:buAutoNum type="arabicPeriod"/>
            </a:pPr>
            <a:endParaRPr lang="en-US" sz="1800" dirty="0">
              <a:latin typeface="Calibri"/>
              <a:cs typeface="Calibri"/>
            </a:endParaRPr>
          </a:p>
          <a:p>
            <a:pPr marL="342900" indent="-342900" algn="l">
              <a:buFont typeface="+mj-lt"/>
              <a:buAutoNum type="arabicPeriod"/>
            </a:pPr>
            <a:endParaRPr lang="en-US" dirty="0"/>
          </a:p>
        </p:txBody>
      </p:sp>
    </p:spTree>
    <p:extLst>
      <p:ext uri="{BB962C8B-B14F-4D97-AF65-F5344CB8AC3E}">
        <p14:creationId xmlns:p14="http://schemas.microsoft.com/office/powerpoint/2010/main" val="23906312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4071" y="910590"/>
            <a:ext cx="7120255" cy="4109720"/>
          </a:xfrm>
          <a:prstGeom prst="rect">
            <a:avLst/>
          </a:prstGeom>
        </p:spPr>
        <p:txBody>
          <a:bodyPr vert="horz" wrap="square" lIns="0" tIns="198120" rIns="0" bIns="0" rtlCol="0">
            <a:spAutoFit/>
          </a:bodyPr>
          <a:lstStyle/>
          <a:p>
            <a:pPr marL="12700" marR="5080">
              <a:lnSpc>
                <a:spcPts val="15400"/>
              </a:lnSpc>
              <a:spcBef>
                <a:spcPts val="1560"/>
              </a:spcBef>
            </a:pPr>
            <a:r>
              <a:rPr sz="13950" spc="1680" dirty="0">
                <a:solidFill>
                  <a:srgbClr val="0C3635"/>
                </a:solidFill>
              </a:rPr>
              <a:t>THANK </a:t>
            </a:r>
            <a:r>
              <a:rPr sz="13950" spc="1805" dirty="0">
                <a:solidFill>
                  <a:srgbClr val="0C3635"/>
                </a:solidFill>
              </a:rPr>
              <a:t>YOU</a:t>
            </a:r>
            <a:endParaRPr sz="13950" dirty="0"/>
          </a:p>
        </p:txBody>
      </p:sp>
      <p:grpSp>
        <p:nvGrpSpPr>
          <p:cNvPr id="3" name="object 3"/>
          <p:cNvGrpSpPr/>
          <p:nvPr/>
        </p:nvGrpSpPr>
        <p:grpSpPr>
          <a:xfrm>
            <a:off x="0" y="38100"/>
            <a:ext cx="18288000" cy="10287000"/>
            <a:chOff x="0" y="0"/>
            <a:chExt cx="18288000" cy="10287000"/>
          </a:xfrm>
        </p:grpSpPr>
        <p:sp>
          <p:nvSpPr>
            <p:cNvPr id="4" name="object 4"/>
            <p:cNvSpPr/>
            <p:nvPr/>
          </p:nvSpPr>
          <p:spPr>
            <a:xfrm>
              <a:off x="0" y="0"/>
              <a:ext cx="3086100" cy="10287000"/>
            </a:xfrm>
            <a:custGeom>
              <a:avLst/>
              <a:gdLst/>
              <a:ahLst/>
              <a:cxnLst/>
              <a:rect l="l" t="t" r="r" b="b"/>
              <a:pathLst>
                <a:path w="3086100" h="10287000">
                  <a:moveTo>
                    <a:pt x="3086100" y="0"/>
                  </a:moveTo>
                  <a:lnTo>
                    <a:pt x="0" y="0"/>
                  </a:lnTo>
                  <a:lnTo>
                    <a:pt x="0" y="10287000"/>
                  </a:lnTo>
                  <a:lnTo>
                    <a:pt x="3086100" y="10287000"/>
                  </a:lnTo>
                  <a:lnTo>
                    <a:pt x="3086100" y="0"/>
                  </a:lnTo>
                  <a:close/>
                </a:path>
              </a:pathLst>
            </a:custGeom>
            <a:solidFill>
              <a:srgbClr val="056050"/>
            </a:solidFill>
          </p:spPr>
          <p:txBody>
            <a:bodyPr wrap="square" lIns="0" tIns="0" rIns="0" bIns="0" rtlCol="0"/>
            <a:lstStyle/>
            <a:p>
              <a:endParaRPr/>
            </a:p>
          </p:txBody>
        </p:sp>
        <p:pic>
          <p:nvPicPr>
            <p:cNvPr id="5" name="object 5"/>
            <p:cNvPicPr/>
            <p:nvPr/>
          </p:nvPicPr>
          <p:blipFill>
            <a:blip r:embed="rId2" cstate="print"/>
            <a:stretch>
              <a:fillRect/>
            </a:stretch>
          </p:blipFill>
          <p:spPr>
            <a:xfrm>
              <a:off x="1062227" y="6326123"/>
              <a:ext cx="937260" cy="2932176"/>
            </a:xfrm>
            <a:prstGeom prst="rect">
              <a:avLst/>
            </a:prstGeom>
          </p:spPr>
        </p:pic>
        <p:pic>
          <p:nvPicPr>
            <p:cNvPr id="6" name="object 6"/>
            <p:cNvPicPr/>
            <p:nvPr/>
          </p:nvPicPr>
          <p:blipFill>
            <a:blip r:embed="rId3" cstate="print"/>
            <a:stretch>
              <a:fillRect/>
            </a:stretch>
          </p:blipFill>
          <p:spPr>
            <a:xfrm>
              <a:off x="9709404" y="3872484"/>
              <a:ext cx="4867656" cy="2433828"/>
            </a:xfrm>
            <a:prstGeom prst="rect">
              <a:avLst/>
            </a:prstGeom>
          </p:spPr>
        </p:pic>
        <p:pic>
          <p:nvPicPr>
            <p:cNvPr id="7" name="object 7"/>
            <p:cNvPicPr/>
            <p:nvPr/>
          </p:nvPicPr>
          <p:blipFill>
            <a:blip r:embed="rId4" cstate="print"/>
            <a:stretch>
              <a:fillRect/>
            </a:stretch>
          </p:blipFill>
          <p:spPr>
            <a:xfrm>
              <a:off x="3086100" y="6326120"/>
              <a:ext cx="15201900" cy="3960876"/>
            </a:xfrm>
            <a:prstGeom prst="rect">
              <a:avLst/>
            </a:prstGeom>
          </p:spPr>
        </p:pic>
      </p:grpSp>
      <p:sp>
        <p:nvSpPr>
          <p:cNvPr id="8" name="Slide Number Placeholder 7"/>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27</a:t>
            </a:fld>
            <a:endParaRPr lang="en-US" b="1" dirty="0">
              <a:solidFill>
                <a:schemeClr val="tx1"/>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3" cstate="print"/>
          <a:stretch>
            <a:fillRect/>
          </a:stretch>
        </p:blipFill>
        <p:spPr>
          <a:xfrm>
            <a:off x="13491972" y="-114300"/>
            <a:ext cx="3767328" cy="7220711"/>
          </a:xfrm>
          <a:prstGeom prst="rect">
            <a:avLst/>
          </a:prstGeom>
        </p:spPr>
      </p:pic>
      <p:sp>
        <p:nvSpPr>
          <p:cNvPr id="10" name="object 10"/>
          <p:cNvSpPr txBox="1">
            <a:spLocks noGrp="1"/>
          </p:cNvSpPr>
          <p:nvPr>
            <p:ph type="title"/>
          </p:nvPr>
        </p:nvSpPr>
        <p:spPr>
          <a:xfrm>
            <a:off x="457200" y="243773"/>
            <a:ext cx="9189721" cy="848360"/>
          </a:xfrm>
          <a:prstGeom prst="rect">
            <a:avLst/>
          </a:prstGeom>
        </p:spPr>
        <p:txBody>
          <a:bodyPr vert="horz" wrap="square" lIns="0" tIns="12700" rIns="0" bIns="0" rtlCol="0">
            <a:spAutoFit/>
          </a:bodyPr>
          <a:lstStyle/>
          <a:p>
            <a:pPr marL="12700" algn="ctr">
              <a:lnSpc>
                <a:spcPct val="100000"/>
              </a:lnSpc>
              <a:spcBef>
                <a:spcPts val="100"/>
              </a:spcBef>
            </a:pPr>
            <a:r>
              <a:rPr spc="765" dirty="0">
                <a:solidFill>
                  <a:srgbClr val="0C3635"/>
                </a:solidFill>
              </a:rPr>
              <a:t>CONTENTS</a:t>
            </a:r>
          </a:p>
        </p:txBody>
      </p:sp>
      <p:sp>
        <p:nvSpPr>
          <p:cNvPr id="12" name="Slide Number Placeholder 11"/>
          <p:cNvSpPr>
            <a:spLocks noGrp="1"/>
          </p:cNvSpPr>
          <p:nvPr>
            <p:ph type="sldNum" sz="quarter" idx="7"/>
          </p:nvPr>
        </p:nvSpPr>
        <p:spPr>
          <a:xfrm>
            <a:off x="16230600" y="9507153"/>
            <a:ext cx="2150918" cy="369332"/>
          </a:xfrm>
        </p:spPr>
        <p:txBody>
          <a:bodyPr/>
          <a:lstStyle/>
          <a:p>
            <a:pPr algn="ctr"/>
            <a:fld id="{B6F15528-21DE-4FAA-801E-634DDDAF4B2B}" type="slidenum">
              <a:rPr lang="en-US" sz="2400" b="1" smtClean="0">
                <a:solidFill>
                  <a:schemeClr val="tx1"/>
                </a:solidFill>
                <a:latin typeface="Cambria" panose="02040503050406030204" pitchFamily="18" charset="0"/>
                <a:ea typeface="Cambria" panose="02040503050406030204" pitchFamily="18" charset="0"/>
              </a:rPr>
              <a:pPr algn="ctr"/>
              <a:t>3</a:t>
            </a:fld>
            <a:endParaRPr lang="en-US" sz="2400" b="1" dirty="0">
              <a:solidFill>
                <a:schemeClr val="tx1"/>
              </a:solidFill>
              <a:latin typeface="Cambria" panose="02040503050406030204" pitchFamily="18" charset="0"/>
              <a:ea typeface="Cambria" panose="02040503050406030204" pitchFamily="18" charset="0"/>
            </a:endParaRPr>
          </a:p>
        </p:txBody>
      </p:sp>
      <p:grpSp>
        <p:nvGrpSpPr>
          <p:cNvPr id="3" name="Group 2"/>
          <p:cNvGrpSpPr/>
          <p:nvPr/>
        </p:nvGrpSpPr>
        <p:grpSpPr>
          <a:xfrm>
            <a:off x="457200" y="1332548"/>
            <a:ext cx="9224356" cy="8571062"/>
            <a:chOff x="457200" y="1332548"/>
            <a:chExt cx="9224356" cy="8571062"/>
          </a:xfrm>
        </p:grpSpPr>
        <p:sp>
          <p:nvSpPr>
            <p:cNvPr id="2" name="object 2"/>
            <p:cNvSpPr/>
            <p:nvPr/>
          </p:nvSpPr>
          <p:spPr>
            <a:xfrm>
              <a:off x="460086" y="1332548"/>
              <a:ext cx="9189720" cy="713233"/>
            </a:xfrm>
            <a:custGeom>
              <a:avLst/>
              <a:gdLst/>
              <a:ahLst/>
              <a:cxnLst/>
              <a:rect l="l" t="t" r="r" b="b"/>
              <a:pathLst>
                <a:path w="9189720" h="954405">
                  <a:moveTo>
                    <a:pt x="8869807" y="0"/>
                  </a:moveTo>
                  <a:lnTo>
                    <a:pt x="319874" y="0"/>
                  </a:lnTo>
                  <a:lnTo>
                    <a:pt x="269532" y="3980"/>
                  </a:lnTo>
                  <a:lnTo>
                    <a:pt x="220882" y="15691"/>
                  </a:lnTo>
                  <a:lnTo>
                    <a:pt x="174785" y="34783"/>
                  </a:lnTo>
                  <a:lnTo>
                    <a:pt x="132100" y="60911"/>
                  </a:lnTo>
                  <a:lnTo>
                    <a:pt x="93687" y="93725"/>
                  </a:lnTo>
                  <a:lnTo>
                    <a:pt x="60911" y="132124"/>
                  </a:lnTo>
                  <a:lnTo>
                    <a:pt x="34797" y="174814"/>
                  </a:lnTo>
                  <a:lnTo>
                    <a:pt x="15703" y="220937"/>
                  </a:lnTo>
                  <a:lnTo>
                    <a:pt x="3985" y="269632"/>
                  </a:lnTo>
                  <a:lnTo>
                    <a:pt x="0" y="320039"/>
                  </a:lnTo>
                  <a:lnTo>
                    <a:pt x="0" y="633983"/>
                  </a:lnTo>
                  <a:lnTo>
                    <a:pt x="3468" y="681284"/>
                  </a:lnTo>
                  <a:lnTo>
                    <a:pt x="13542" y="726427"/>
                  </a:lnTo>
                  <a:lnTo>
                    <a:pt x="29728" y="768918"/>
                  </a:lnTo>
                  <a:lnTo>
                    <a:pt x="51531" y="808262"/>
                  </a:lnTo>
                  <a:lnTo>
                    <a:pt x="78457" y="843966"/>
                  </a:lnTo>
                  <a:lnTo>
                    <a:pt x="110010" y="875533"/>
                  </a:lnTo>
                  <a:lnTo>
                    <a:pt x="145696" y="902471"/>
                  </a:lnTo>
                  <a:lnTo>
                    <a:pt x="185020" y="924283"/>
                  </a:lnTo>
                  <a:lnTo>
                    <a:pt x="227488" y="940476"/>
                  </a:lnTo>
                  <a:lnTo>
                    <a:pt x="272604" y="950554"/>
                  </a:lnTo>
                  <a:lnTo>
                    <a:pt x="319874" y="954024"/>
                  </a:lnTo>
                  <a:lnTo>
                    <a:pt x="8869807" y="954024"/>
                  </a:lnTo>
                  <a:lnTo>
                    <a:pt x="8920152" y="950043"/>
                  </a:lnTo>
                  <a:lnTo>
                    <a:pt x="8968810" y="938332"/>
                  </a:lnTo>
                  <a:lnTo>
                    <a:pt x="9014913" y="919240"/>
                  </a:lnTo>
                  <a:lnTo>
                    <a:pt x="9057596" y="893112"/>
                  </a:lnTo>
                  <a:lnTo>
                    <a:pt x="9095994" y="860298"/>
                  </a:lnTo>
                  <a:lnTo>
                    <a:pt x="9128808" y="821850"/>
                  </a:lnTo>
                  <a:lnTo>
                    <a:pt x="9154936" y="779154"/>
                  </a:lnTo>
                  <a:lnTo>
                    <a:pt x="9174028" y="733050"/>
                  </a:lnTo>
                  <a:lnTo>
                    <a:pt x="9185739" y="684379"/>
                  </a:lnTo>
                  <a:lnTo>
                    <a:pt x="9189720" y="633983"/>
                  </a:lnTo>
                  <a:lnTo>
                    <a:pt x="9189720" y="320039"/>
                  </a:lnTo>
                  <a:lnTo>
                    <a:pt x="9186250" y="272739"/>
                  </a:lnTo>
                  <a:lnTo>
                    <a:pt x="9176173" y="227596"/>
                  </a:lnTo>
                  <a:lnTo>
                    <a:pt x="9159982" y="185105"/>
                  </a:lnTo>
                  <a:lnTo>
                    <a:pt x="9138173" y="145761"/>
                  </a:lnTo>
                  <a:lnTo>
                    <a:pt x="9111241" y="110057"/>
                  </a:lnTo>
                  <a:lnTo>
                    <a:pt x="9079682" y="78490"/>
                  </a:lnTo>
                  <a:lnTo>
                    <a:pt x="9043991" y="51552"/>
                  </a:lnTo>
                  <a:lnTo>
                    <a:pt x="9004662" y="29740"/>
                  </a:lnTo>
                  <a:lnTo>
                    <a:pt x="8962192" y="13547"/>
                  </a:lnTo>
                  <a:lnTo>
                    <a:pt x="8917075" y="3469"/>
                  </a:lnTo>
                  <a:lnTo>
                    <a:pt x="8869807" y="0"/>
                  </a:lnTo>
                  <a:close/>
                </a:path>
              </a:pathLst>
            </a:custGeom>
            <a:solidFill>
              <a:srgbClr val="056050"/>
            </a:solidFill>
          </p:spPr>
          <p:txBody>
            <a:bodyPr wrap="square" lIns="0" tIns="0" rIns="0" bIns="0" rtlCol="0"/>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sp>
          <p:nvSpPr>
            <p:cNvPr id="14" name="TextBox 13">
              <a:extLst>
                <a:ext uri="{FF2B5EF4-FFF2-40B4-BE49-F238E27FC236}">
                  <a16:creationId xmlns:a16="http://schemas.microsoft.com/office/drawing/2014/main" id="{56F8E843-AE87-D845-BC88-5D566C3EB0DC}"/>
                </a:ext>
              </a:extLst>
            </p:cNvPr>
            <p:cNvSpPr txBox="1"/>
            <p:nvPr/>
          </p:nvSpPr>
          <p:spPr>
            <a:xfrm>
              <a:off x="603698" y="1415037"/>
              <a:ext cx="7201515" cy="830997"/>
            </a:xfrm>
            <a:prstGeom prst="rect">
              <a:avLst/>
            </a:prstGeom>
            <a:noFill/>
          </p:spPr>
          <p:txBody>
            <a:bodyPr wrap="square" rtlCol="0">
              <a:spAutoFit/>
            </a:bodyPr>
            <a:lstStyle/>
            <a:p>
              <a:r>
                <a:rPr lang="en-US" sz="3000" b="1" dirty="0">
                  <a:solidFill>
                    <a:schemeClr val="bg1"/>
                  </a:solidFill>
                  <a:latin typeface="Century Schoolbook" panose="02040604050505020304" pitchFamily="18" charset="0"/>
                </a:rPr>
                <a:t>01.Problem Introduction</a:t>
              </a:r>
            </a:p>
            <a:p>
              <a:endParaRPr lang="en-US" dirty="0"/>
            </a:p>
          </p:txBody>
        </p:sp>
        <p:sp>
          <p:nvSpPr>
            <p:cNvPr id="6" name="TextBox 5"/>
            <p:cNvSpPr txBox="1"/>
            <p:nvPr/>
          </p:nvSpPr>
          <p:spPr>
            <a:xfrm>
              <a:off x="603699" y="3945663"/>
              <a:ext cx="5691369" cy="584775"/>
            </a:xfrm>
            <a:prstGeom prst="rect">
              <a:avLst/>
            </a:prstGeom>
            <a:noFill/>
          </p:spPr>
          <p:txBody>
            <a:bodyPr wrap="square" rtlCol="0">
              <a:spAutoFit/>
            </a:bodyPr>
            <a:lstStyle/>
            <a:p>
              <a:r>
                <a:rPr lang="en-US" sz="3200" b="1" spc="220" dirty="0">
                  <a:solidFill>
                    <a:srgbClr val="FFFFFF"/>
                  </a:solidFill>
                  <a:latin typeface="Cambria"/>
                  <a:cs typeface="Cambria"/>
                </a:rPr>
                <a:t>03.Literature Review</a:t>
              </a:r>
              <a:endParaRPr lang="en-US" sz="3200" dirty="0"/>
            </a:p>
          </p:txBody>
        </p:sp>
        <p:sp>
          <p:nvSpPr>
            <p:cNvPr id="7" name="TextBox 6"/>
            <p:cNvSpPr txBox="1"/>
            <p:nvPr/>
          </p:nvSpPr>
          <p:spPr>
            <a:xfrm>
              <a:off x="603698" y="5321462"/>
              <a:ext cx="5943600" cy="861774"/>
            </a:xfrm>
            <a:prstGeom prst="rect">
              <a:avLst/>
            </a:prstGeom>
            <a:noFill/>
          </p:spPr>
          <p:txBody>
            <a:bodyPr wrap="square" rtlCol="0">
              <a:spAutoFit/>
            </a:bodyPr>
            <a:lstStyle/>
            <a:p>
              <a:r>
                <a:rPr lang="en-US" sz="3200" b="1" spc="220" dirty="0">
                  <a:solidFill>
                    <a:srgbClr val="FFFFFF"/>
                  </a:solidFill>
                  <a:latin typeface="Cambria"/>
                  <a:cs typeface="Cambria"/>
                </a:rPr>
                <a:t>04.Methodology</a:t>
              </a:r>
              <a:endParaRPr lang="en-US" sz="3200" dirty="0"/>
            </a:p>
            <a:p>
              <a:endParaRPr lang="en-US" dirty="0"/>
            </a:p>
          </p:txBody>
        </p:sp>
        <p:sp>
          <p:nvSpPr>
            <p:cNvPr id="15" name="object 2"/>
            <p:cNvSpPr/>
            <p:nvPr/>
          </p:nvSpPr>
          <p:spPr>
            <a:xfrm>
              <a:off x="460086" y="2296376"/>
              <a:ext cx="9189720" cy="713233"/>
            </a:xfrm>
            <a:custGeom>
              <a:avLst/>
              <a:gdLst/>
              <a:ahLst/>
              <a:cxnLst/>
              <a:rect l="l" t="t" r="r" b="b"/>
              <a:pathLst>
                <a:path w="9189720" h="954405">
                  <a:moveTo>
                    <a:pt x="8869807" y="0"/>
                  </a:moveTo>
                  <a:lnTo>
                    <a:pt x="319874" y="0"/>
                  </a:lnTo>
                  <a:lnTo>
                    <a:pt x="269532" y="3980"/>
                  </a:lnTo>
                  <a:lnTo>
                    <a:pt x="220882" y="15691"/>
                  </a:lnTo>
                  <a:lnTo>
                    <a:pt x="174785" y="34783"/>
                  </a:lnTo>
                  <a:lnTo>
                    <a:pt x="132100" y="60911"/>
                  </a:lnTo>
                  <a:lnTo>
                    <a:pt x="93687" y="93725"/>
                  </a:lnTo>
                  <a:lnTo>
                    <a:pt x="60911" y="132124"/>
                  </a:lnTo>
                  <a:lnTo>
                    <a:pt x="34797" y="174814"/>
                  </a:lnTo>
                  <a:lnTo>
                    <a:pt x="15703" y="220937"/>
                  </a:lnTo>
                  <a:lnTo>
                    <a:pt x="3985" y="269632"/>
                  </a:lnTo>
                  <a:lnTo>
                    <a:pt x="0" y="320039"/>
                  </a:lnTo>
                  <a:lnTo>
                    <a:pt x="0" y="633983"/>
                  </a:lnTo>
                  <a:lnTo>
                    <a:pt x="3468" y="681284"/>
                  </a:lnTo>
                  <a:lnTo>
                    <a:pt x="13542" y="726427"/>
                  </a:lnTo>
                  <a:lnTo>
                    <a:pt x="29728" y="768918"/>
                  </a:lnTo>
                  <a:lnTo>
                    <a:pt x="51531" y="808262"/>
                  </a:lnTo>
                  <a:lnTo>
                    <a:pt x="78457" y="843966"/>
                  </a:lnTo>
                  <a:lnTo>
                    <a:pt x="110010" y="875533"/>
                  </a:lnTo>
                  <a:lnTo>
                    <a:pt x="145696" y="902471"/>
                  </a:lnTo>
                  <a:lnTo>
                    <a:pt x="185020" y="924283"/>
                  </a:lnTo>
                  <a:lnTo>
                    <a:pt x="227488" y="940476"/>
                  </a:lnTo>
                  <a:lnTo>
                    <a:pt x="272604" y="950554"/>
                  </a:lnTo>
                  <a:lnTo>
                    <a:pt x="319874" y="954024"/>
                  </a:lnTo>
                  <a:lnTo>
                    <a:pt x="8869807" y="954024"/>
                  </a:lnTo>
                  <a:lnTo>
                    <a:pt x="8920152" y="950043"/>
                  </a:lnTo>
                  <a:lnTo>
                    <a:pt x="8968810" y="938332"/>
                  </a:lnTo>
                  <a:lnTo>
                    <a:pt x="9014913" y="919240"/>
                  </a:lnTo>
                  <a:lnTo>
                    <a:pt x="9057596" y="893112"/>
                  </a:lnTo>
                  <a:lnTo>
                    <a:pt x="9095994" y="860298"/>
                  </a:lnTo>
                  <a:lnTo>
                    <a:pt x="9128808" y="821850"/>
                  </a:lnTo>
                  <a:lnTo>
                    <a:pt x="9154936" y="779154"/>
                  </a:lnTo>
                  <a:lnTo>
                    <a:pt x="9174028" y="733050"/>
                  </a:lnTo>
                  <a:lnTo>
                    <a:pt x="9185739" y="684379"/>
                  </a:lnTo>
                  <a:lnTo>
                    <a:pt x="9189720" y="633983"/>
                  </a:lnTo>
                  <a:lnTo>
                    <a:pt x="9189720" y="320039"/>
                  </a:lnTo>
                  <a:lnTo>
                    <a:pt x="9186250" y="272739"/>
                  </a:lnTo>
                  <a:lnTo>
                    <a:pt x="9176173" y="227596"/>
                  </a:lnTo>
                  <a:lnTo>
                    <a:pt x="9159982" y="185105"/>
                  </a:lnTo>
                  <a:lnTo>
                    <a:pt x="9138173" y="145761"/>
                  </a:lnTo>
                  <a:lnTo>
                    <a:pt x="9111241" y="110057"/>
                  </a:lnTo>
                  <a:lnTo>
                    <a:pt x="9079682" y="78490"/>
                  </a:lnTo>
                  <a:lnTo>
                    <a:pt x="9043991" y="51552"/>
                  </a:lnTo>
                  <a:lnTo>
                    <a:pt x="9004662" y="29740"/>
                  </a:lnTo>
                  <a:lnTo>
                    <a:pt x="8962192" y="13547"/>
                  </a:lnTo>
                  <a:lnTo>
                    <a:pt x="8917075" y="3469"/>
                  </a:lnTo>
                  <a:lnTo>
                    <a:pt x="8869807" y="0"/>
                  </a:lnTo>
                  <a:close/>
                </a:path>
              </a:pathLst>
            </a:custGeom>
            <a:solidFill>
              <a:srgbClr val="056050"/>
            </a:solidFill>
          </p:spPr>
          <p:txBody>
            <a:bodyPr wrap="square" lIns="0" tIns="0" rIns="0" bIns="0" rtlCol="0"/>
            <a:lstStyle/>
            <a:p>
              <a:endParaRPr/>
            </a:p>
          </p:txBody>
        </p:sp>
        <p:sp>
          <p:nvSpPr>
            <p:cNvPr id="16" name="TextBox 15">
              <a:extLst>
                <a:ext uri="{FF2B5EF4-FFF2-40B4-BE49-F238E27FC236}">
                  <a16:creationId xmlns:a16="http://schemas.microsoft.com/office/drawing/2014/main" id="{F24F4F00-D312-34AB-583C-4D9585D2E060}"/>
                </a:ext>
              </a:extLst>
            </p:cNvPr>
            <p:cNvSpPr txBox="1"/>
            <p:nvPr/>
          </p:nvSpPr>
          <p:spPr>
            <a:xfrm>
              <a:off x="646401" y="2391472"/>
              <a:ext cx="6639267" cy="553998"/>
            </a:xfrm>
            <a:prstGeom prst="rect">
              <a:avLst/>
            </a:prstGeom>
            <a:noFill/>
          </p:spPr>
          <p:txBody>
            <a:bodyPr wrap="square" rtlCol="0">
              <a:spAutoFit/>
            </a:bodyPr>
            <a:lstStyle/>
            <a:p>
              <a:r>
                <a:rPr lang="en-US" sz="3000" b="1" spc="220" dirty="0">
                  <a:solidFill>
                    <a:srgbClr val="FFFFFF"/>
                  </a:solidFill>
                  <a:latin typeface="Cambria"/>
                  <a:cs typeface="Cambria"/>
                </a:rPr>
                <a:t>02.Objectives</a:t>
              </a:r>
              <a:endParaRPr lang="en-US" sz="3000" dirty="0"/>
            </a:p>
          </p:txBody>
        </p:sp>
        <p:sp>
          <p:nvSpPr>
            <p:cNvPr id="18" name="object 2"/>
            <p:cNvSpPr/>
            <p:nvPr/>
          </p:nvSpPr>
          <p:spPr>
            <a:xfrm>
              <a:off x="460086" y="3276615"/>
              <a:ext cx="9189720" cy="713233"/>
            </a:xfrm>
            <a:custGeom>
              <a:avLst/>
              <a:gdLst/>
              <a:ahLst/>
              <a:cxnLst/>
              <a:rect l="l" t="t" r="r" b="b"/>
              <a:pathLst>
                <a:path w="9189720" h="954405">
                  <a:moveTo>
                    <a:pt x="8869807" y="0"/>
                  </a:moveTo>
                  <a:lnTo>
                    <a:pt x="319874" y="0"/>
                  </a:lnTo>
                  <a:lnTo>
                    <a:pt x="269532" y="3980"/>
                  </a:lnTo>
                  <a:lnTo>
                    <a:pt x="220882" y="15691"/>
                  </a:lnTo>
                  <a:lnTo>
                    <a:pt x="174785" y="34783"/>
                  </a:lnTo>
                  <a:lnTo>
                    <a:pt x="132100" y="60911"/>
                  </a:lnTo>
                  <a:lnTo>
                    <a:pt x="93687" y="93725"/>
                  </a:lnTo>
                  <a:lnTo>
                    <a:pt x="60911" y="132124"/>
                  </a:lnTo>
                  <a:lnTo>
                    <a:pt x="34797" y="174814"/>
                  </a:lnTo>
                  <a:lnTo>
                    <a:pt x="15703" y="220937"/>
                  </a:lnTo>
                  <a:lnTo>
                    <a:pt x="3985" y="269632"/>
                  </a:lnTo>
                  <a:lnTo>
                    <a:pt x="0" y="320039"/>
                  </a:lnTo>
                  <a:lnTo>
                    <a:pt x="0" y="633983"/>
                  </a:lnTo>
                  <a:lnTo>
                    <a:pt x="3468" y="681284"/>
                  </a:lnTo>
                  <a:lnTo>
                    <a:pt x="13542" y="726427"/>
                  </a:lnTo>
                  <a:lnTo>
                    <a:pt x="29728" y="768918"/>
                  </a:lnTo>
                  <a:lnTo>
                    <a:pt x="51531" y="808262"/>
                  </a:lnTo>
                  <a:lnTo>
                    <a:pt x="78457" y="843966"/>
                  </a:lnTo>
                  <a:lnTo>
                    <a:pt x="110010" y="875533"/>
                  </a:lnTo>
                  <a:lnTo>
                    <a:pt x="145696" y="902471"/>
                  </a:lnTo>
                  <a:lnTo>
                    <a:pt x="185020" y="924283"/>
                  </a:lnTo>
                  <a:lnTo>
                    <a:pt x="227488" y="940476"/>
                  </a:lnTo>
                  <a:lnTo>
                    <a:pt x="272604" y="950554"/>
                  </a:lnTo>
                  <a:lnTo>
                    <a:pt x="319874" y="954024"/>
                  </a:lnTo>
                  <a:lnTo>
                    <a:pt x="8869807" y="954024"/>
                  </a:lnTo>
                  <a:lnTo>
                    <a:pt x="8920152" y="950043"/>
                  </a:lnTo>
                  <a:lnTo>
                    <a:pt x="8968810" y="938332"/>
                  </a:lnTo>
                  <a:lnTo>
                    <a:pt x="9014913" y="919240"/>
                  </a:lnTo>
                  <a:lnTo>
                    <a:pt x="9057596" y="893112"/>
                  </a:lnTo>
                  <a:lnTo>
                    <a:pt x="9095994" y="860298"/>
                  </a:lnTo>
                  <a:lnTo>
                    <a:pt x="9128808" y="821850"/>
                  </a:lnTo>
                  <a:lnTo>
                    <a:pt x="9154936" y="779154"/>
                  </a:lnTo>
                  <a:lnTo>
                    <a:pt x="9174028" y="733050"/>
                  </a:lnTo>
                  <a:lnTo>
                    <a:pt x="9185739" y="684379"/>
                  </a:lnTo>
                  <a:lnTo>
                    <a:pt x="9189720" y="633983"/>
                  </a:lnTo>
                  <a:lnTo>
                    <a:pt x="9189720" y="320039"/>
                  </a:lnTo>
                  <a:lnTo>
                    <a:pt x="9186250" y="272739"/>
                  </a:lnTo>
                  <a:lnTo>
                    <a:pt x="9176173" y="227596"/>
                  </a:lnTo>
                  <a:lnTo>
                    <a:pt x="9159982" y="185105"/>
                  </a:lnTo>
                  <a:lnTo>
                    <a:pt x="9138173" y="145761"/>
                  </a:lnTo>
                  <a:lnTo>
                    <a:pt x="9111241" y="110057"/>
                  </a:lnTo>
                  <a:lnTo>
                    <a:pt x="9079682" y="78490"/>
                  </a:lnTo>
                  <a:lnTo>
                    <a:pt x="9043991" y="51552"/>
                  </a:lnTo>
                  <a:lnTo>
                    <a:pt x="9004662" y="29740"/>
                  </a:lnTo>
                  <a:lnTo>
                    <a:pt x="8962192" y="13547"/>
                  </a:lnTo>
                  <a:lnTo>
                    <a:pt x="8917075" y="3469"/>
                  </a:lnTo>
                  <a:lnTo>
                    <a:pt x="8869807" y="0"/>
                  </a:lnTo>
                  <a:close/>
                </a:path>
              </a:pathLst>
            </a:custGeom>
            <a:solidFill>
              <a:srgbClr val="056050"/>
            </a:solidFill>
          </p:spPr>
          <p:txBody>
            <a:bodyPr wrap="square" lIns="0" tIns="0" rIns="0" bIns="0" rtlCol="0"/>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v</a:t>
              </a:r>
              <a:endParaRPr dirty="0"/>
            </a:p>
          </p:txBody>
        </p:sp>
        <p:sp>
          <p:nvSpPr>
            <p:cNvPr id="19" name="TextBox 18"/>
            <p:cNvSpPr txBox="1"/>
            <p:nvPr/>
          </p:nvSpPr>
          <p:spPr>
            <a:xfrm>
              <a:off x="596771" y="3260204"/>
              <a:ext cx="5691369" cy="584775"/>
            </a:xfrm>
            <a:prstGeom prst="rect">
              <a:avLst/>
            </a:prstGeom>
            <a:noFill/>
          </p:spPr>
          <p:txBody>
            <a:bodyPr wrap="square" rtlCol="0">
              <a:spAutoFit/>
            </a:bodyPr>
            <a:lstStyle/>
            <a:p>
              <a:r>
                <a:rPr lang="en-US" sz="3200" b="1" spc="220" dirty="0">
                  <a:solidFill>
                    <a:srgbClr val="FFFFFF"/>
                  </a:solidFill>
                  <a:latin typeface="Cambria"/>
                  <a:cs typeface="Cambria"/>
                </a:rPr>
                <a:t>03.Literature Review</a:t>
              </a:r>
              <a:endParaRPr lang="en-US" sz="3200" dirty="0"/>
            </a:p>
          </p:txBody>
        </p:sp>
        <p:sp>
          <p:nvSpPr>
            <p:cNvPr id="20" name="object 2"/>
            <p:cNvSpPr/>
            <p:nvPr/>
          </p:nvSpPr>
          <p:spPr>
            <a:xfrm>
              <a:off x="460086" y="5231140"/>
              <a:ext cx="9189720" cy="713233"/>
            </a:xfrm>
            <a:custGeom>
              <a:avLst/>
              <a:gdLst/>
              <a:ahLst/>
              <a:cxnLst/>
              <a:rect l="l" t="t" r="r" b="b"/>
              <a:pathLst>
                <a:path w="9189720" h="954405">
                  <a:moveTo>
                    <a:pt x="8869807" y="0"/>
                  </a:moveTo>
                  <a:lnTo>
                    <a:pt x="319874" y="0"/>
                  </a:lnTo>
                  <a:lnTo>
                    <a:pt x="269532" y="3980"/>
                  </a:lnTo>
                  <a:lnTo>
                    <a:pt x="220882" y="15691"/>
                  </a:lnTo>
                  <a:lnTo>
                    <a:pt x="174785" y="34783"/>
                  </a:lnTo>
                  <a:lnTo>
                    <a:pt x="132100" y="60911"/>
                  </a:lnTo>
                  <a:lnTo>
                    <a:pt x="93687" y="93725"/>
                  </a:lnTo>
                  <a:lnTo>
                    <a:pt x="60911" y="132124"/>
                  </a:lnTo>
                  <a:lnTo>
                    <a:pt x="34797" y="174814"/>
                  </a:lnTo>
                  <a:lnTo>
                    <a:pt x="15703" y="220937"/>
                  </a:lnTo>
                  <a:lnTo>
                    <a:pt x="3985" y="269632"/>
                  </a:lnTo>
                  <a:lnTo>
                    <a:pt x="0" y="320039"/>
                  </a:lnTo>
                  <a:lnTo>
                    <a:pt x="0" y="633983"/>
                  </a:lnTo>
                  <a:lnTo>
                    <a:pt x="3468" y="681284"/>
                  </a:lnTo>
                  <a:lnTo>
                    <a:pt x="13542" y="726427"/>
                  </a:lnTo>
                  <a:lnTo>
                    <a:pt x="29728" y="768918"/>
                  </a:lnTo>
                  <a:lnTo>
                    <a:pt x="51531" y="808262"/>
                  </a:lnTo>
                  <a:lnTo>
                    <a:pt x="78457" y="843966"/>
                  </a:lnTo>
                  <a:lnTo>
                    <a:pt x="110010" y="875533"/>
                  </a:lnTo>
                  <a:lnTo>
                    <a:pt x="145696" y="902471"/>
                  </a:lnTo>
                  <a:lnTo>
                    <a:pt x="185020" y="924283"/>
                  </a:lnTo>
                  <a:lnTo>
                    <a:pt x="227488" y="940476"/>
                  </a:lnTo>
                  <a:lnTo>
                    <a:pt x="272604" y="950554"/>
                  </a:lnTo>
                  <a:lnTo>
                    <a:pt x="319874" y="954024"/>
                  </a:lnTo>
                  <a:lnTo>
                    <a:pt x="8869807" y="954024"/>
                  </a:lnTo>
                  <a:lnTo>
                    <a:pt x="8920152" y="950043"/>
                  </a:lnTo>
                  <a:lnTo>
                    <a:pt x="8968810" y="938332"/>
                  </a:lnTo>
                  <a:lnTo>
                    <a:pt x="9014913" y="919240"/>
                  </a:lnTo>
                  <a:lnTo>
                    <a:pt x="9057596" y="893112"/>
                  </a:lnTo>
                  <a:lnTo>
                    <a:pt x="9095994" y="860298"/>
                  </a:lnTo>
                  <a:lnTo>
                    <a:pt x="9128808" y="821850"/>
                  </a:lnTo>
                  <a:lnTo>
                    <a:pt x="9154936" y="779154"/>
                  </a:lnTo>
                  <a:lnTo>
                    <a:pt x="9174028" y="733050"/>
                  </a:lnTo>
                  <a:lnTo>
                    <a:pt x="9185739" y="684379"/>
                  </a:lnTo>
                  <a:lnTo>
                    <a:pt x="9189720" y="633983"/>
                  </a:lnTo>
                  <a:lnTo>
                    <a:pt x="9189720" y="320039"/>
                  </a:lnTo>
                  <a:lnTo>
                    <a:pt x="9186250" y="272739"/>
                  </a:lnTo>
                  <a:lnTo>
                    <a:pt x="9176173" y="227596"/>
                  </a:lnTo>
                  <a:lnTo>
                    <a:pt x="9159982" y="185105"/>
                  </a:lnTo>
                  <a:lnTo>
                    <a:pt x="9138173" y="145761"/>
                  </a:lnTo>
                  <a:lnTo>
                    <a:pt x="9111241" y="110057"/>
                  </a:lnTo>
                  <a:lnTo>
                    <a:pt x="9079682" y="78490"/>
                  </a:lnTo>
                  <a:lnTo>
                    <a:pt x="9043991" y="51552"/>
                  </a:lnTo>
                  <a:lnTo>
                    <a:pt x="9004662" y="29740"/>
                  </a:lnTo>
                  <a:lnTo>
                    <a:pt x="8962192" y="13547"/>
                  </a:lnTo>
                  <a:lnTo>
                    <a:pt x="8917075" y="3469"/>
                  </a:lnTo>
                  <a:lnTo>
                    <a:pt x="8869807" y="0"/>
                  </a:lnTo>
                  <a:close/>
                </a:path>
              </a:pathLst>
            </a:custGeom>
            <a:solidFill>
              <a:srgbClr val="056050"/>
            </a:solidFill>
          </p:spPr>
          <p:txBody>
            <a:bodyPr wrap="square" lIns="0" tIns="0" rIns="0" bIns="0" rtlCol="0"/>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v</a:t>
              </a:r>
              <a:endParaRPr dirty="0"/>
            </a:p>
          </p:txBody>
        </p:sp>
        <p:sp>
          <p:nvSpPr>
            <p:cNvPr id="21" name="object 2"/>
            <p:cNvSpPr/>
            <p:nvPr/>
          </p:nvSpPr>
          <p:spPr>
            <a:xfrm>
              <a:off x="460086" y="6231195"/>
              <a:ext cx="9189720" cy="713233"/>
            </a:xfrm>
            <a:custGeom>
              <a:avLst/>
              <a:gdLst/>
              <a:ahLst/>
              <a:cxnLst/>
              <a:rect l="l" t="t" r="r" b="b"/>
              <a:pathLst>
                <a:path w="9189720" h="954405">
                  <a:moveTo>
                    <a:pt x="8869807" y="0"/>
                  </a:moveTo>
                  <a:lnTo>
                    <a:pt x="319874" y="0"/>
                  </a:lnTo>
                  <a:lnTo>
                    <a:pt x="269532" y="3980"/>
                  </a:lnTo>
                  <a:lnTo>
                    <a:pt x="220882" y="15691"/>
                  </a:lnTo>
                  <a:lnTo>
                    <a:pt x="174785" y="34783"/>
                  </a:lnTo>
                  <a:lnTo>
                    <a:pt x="132100" y="60911"/>
                  </a:lnTo>
                  <a:lnTo>
                    <a:pt x="93687" y="93725"/>
                  </a:lnTo>
                  <a:lnTo>
                    <a:pt x="60911" y="132124"/>
                  </a:lnTo>
                  <a:lnTo>
                    <a:pt x="34797" y="174814"/>
                  </a:lnTo>
                  <a:lnTo>
                    <a:pt x="15703" y="220937"/>
                  </a:lnTo>
                  <a:lnTo>
                    <a:pt x="3985" y="269632"/>
                  </a:lnTo>
                  <a:lnTo>
                    <a:pt x="0" y="320039"/>
                  </a:lnTo>
                  <a:lnTo>
                    <a:pt x="0" y="633983"/>
                  </a:lnTo>
                  <a:lnTo>
                    <a:pt x="3468" y="681284"/>
                  </a:lnTo>
                  <a:lnTo>
                    <a:pt x="13542" y="726427"/>
                  </a:lnTo>
                  <a:lnTo>
                    <a:pt x="29728" y="768918"/>
                  </a:lnTo>
                  <a:lnTo>
                    <a:pt x="51531" y="808262"/>
                  </a:lnTo>
                  <a:lnTo>
                    <a:pt x="78457" y="843966"/>
                  </a:lnTo>
                  <a:lnTo>
                    <a:pt x="110010" y="875533"/>
                  </a:lnTo>
                  <a:lnTo>
                    <a:pt x="145696" y="902471"/>
                  </a:lnTo>
                  <a:lnTo>
                    <a:pt x="185020" y="924283"/>
                  </a:lnTo>
                  <a:lnTo>
                    <a:pt x="227488" y="940476"/>
                  </a:lnTo>
                  <a:lnTo>
                    <a:pt x="272604" y="950554"/>
                  </a:lnTo>
                  <a:lnTo>
                    <a:pt x="319874" y="954024"/>
                  </a:lnTo>
                  <a:lnTo>
                    <a:pt x="8869807" y="954024"/>
                  </a:lnTo>
                  <a:lnTo>
                    <a:pt x="8920152" y="950043"/>
                  </a:lnTo>
                  <a:lnTo>
                    <a:pt x="8968810" y="938332"/>
                  </a:lnTo>
                  <a:lnTo>
                    <a:pt x="9014913" y="919240"/>
                  </a:lnTo>
                  <a:lnTo>
                    <a:pt x="9057596" y="893112"/>
                  </a:lnTo>
                  <a:lnTo>
                    <a:pt x="9095994" y="860298"/>
                  </a:lnTo>
                  <a:lnTo>
                    <a:pt x="9128808" y="821850"/>
                  </a:lnTo>
                  <a:lnTo>
                    <a:pt x="9154936" y="779154"/>
                  </a:lnTo>
                  <a:lnTo>
                    <a:pt x="9174028" y="733050"/>
                  </a:lnTo>
                  <a:lnTo>
                    <a:pt x="9185739" y="684379"/>
                  </a:lnTo>
                  <a:lnTo>
                    <a:pt x="9189720" y="633983"/>
                  </a:lnTo>
                  <a:lnTo>
                    <a:pt x="9189720" y="320039"/>
                  </a:lnTo>
                  <a:lnTo>
                    <a:pt x="9186250" y="272739"/>
                  </a:lnTo>
                  <a:lnTo>
                    <a:pt x="9176173" y="227596"/>
                  </a:lnTo>
                  <a:lnTo>
                    <a:pt x="9159982" y="185105"/>
                  </a:lnTo>
                  <a:lnTo>
                    <a:pt x="9138173" y="145761"/>
                  </a:lnTo>
                  <a:lnTo>
                    <a:pt x="9111241" y="110057"/>
                  </a:lnTo>
                  <a:lnTo>
                    <a:pt x="9079682" y="78490"/>
                  </a:lnTo>
                  <a:lnTo>
                    <a:pt x="9043991" y="51552"/>
                  </a:lnTo>
                  <a:lnTo>
                    <a:pt x="9004662" y="29740"/>
                  </a:lnTo>
                  <a:lnTo>
                    <a:pt x="8962192" y="13547"/>
                  </a:lnTo>
                  <a:lnTo>
                    <a:pt x="8917075" y="3469"/>
                  </a:lnTo>
                  <a:lnTo>
                    <a:pt x="8869807" y="0"/>
                  </a:lnTo>
                  <a:close/>
                </a:path>
              </a:pathLst>
            </a:custGeom>
            <a:solidFill>
              <a:srgbClr val="056050"/>
            </a:solidFill>
          </p:spPr>
          <p:txBody>
            <a:bodyPr wrap="square" lIns="0" tIns="0" rIns="0" bIns="0" rtlCol="0"/>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v</a:t>
              </a:r>
              <a:endParaRPr dirty="0"/>
            </a:p>
          </p:txBody>
        </p:sp>
        <p:sp>
          <p:nvSpPr>
            <p:cNvPr id="22" name="object 2"/>
            <p:cNvSpPr/>
            <p:nvPr/>
          </p:nvSpPr>
          <p:spPr>
            <a:xfrm>
              <a:off x="460086" y="4256854"/>
              <a:ext cx="9189720" cy="713233"/>
            </a:xfrm>
            <a:custGeom>
              <a:avLst/>
              <a:gdLst/>
              <a:ahLst/>
              <a:cxnLst/>
              <a:rect l="l" t="t" r="r" b="b"/>
              <a:pathLst>
                <a:path w="9189720" h="954405">
                  <a:moveTo>
                    <a:pt x="8869807" y="0"/>
                  </a:moveTo>
                  <a:lnTo>
                    <a:pt x="319874" y="0"/>
                  </a:lnTo>
                  <a:lnTo>
                    <a:pt x="269532" y="3980"/>
                  </a:lnTo>
                  <a:lnTo>
                    <a:pt x="220882" y="15691"/>
                  </a:lnTo>
                  <a:lnTo>
                    <a:pt x="174785" y="34783"/>
                  </a:lnTo>
                  <a:lnTo>
                    <a:pt x="132100" y="60911"/>
                  </a:lnTo>
                  <a:lnTo>
                    <a:pt x="93687" y="93725"/>
                  </a:lnTo>
                  <a:lnTo>
                    <a:pt x="60911" y="132124"/>
                  </a:lnTo>
                  <a:lnTo>
                    <a:pt x="34797" y="174814"/>
                  </a:lnTo>
                  <a:lnTo>
                    <a:pt x="15703" y="220937"/>
                  </a:lnTo>
                  <a:lnTo>
                    <a:pt x="3985" y="269632"/>
                  </a:lnTo>
                  <a:lnTo>
                    <a:pt x="0" y="320039"/>
                  </a:lnTo>
                  <a:lnTo>
                    <a:pt x="0" y="633983"/>
                  </a:lnTo>
                  <a:lnTo>
                    <a:pt x="3468" y="681284"/>
                  </a:lnTo>
                  <a:lnTo>
                    <a:pt x="13542" y="726427"/>
                  </a:lnTo>
                  <a:lnTo>
                    <a:pt x="29728" y="768918"/>
                  </a:lnTo>
                  <a:lnTo>
                    <a:pt x="51531" y="808262"/>
                  </a:lnTo>
                  <a:lnTo>
                    <a:pt x="78457" y="843966"/>
                  </a:lnTo>
                  <a:lnTo>
                    <a:pt x="110010" y="875533"/>
                  </a:lnTo>
                  <a:lnTo>
                    <a:pt x="145696" y="902471"/>
                  </a:lnTo>
                  <a:lnTo>
                    <a:pt x="185020" y="924283"/>
                  </a:lnTo>
                  <a:lnTo>
                    <a:pt x="227488" y="940476"/>
                  </a:lnTo>
                  <a:lnTo>
                    <a:pt x="272604" y="950554"/>
                  </a:lnTo>
                  <a:lnTo>
                    <a:pt x="319874" y="954024"/>
                  </a:lnTo>
                  <a:lnTo>
                    <a:pt x="8869807" y="954024"/>
                  </a:lnTo>
                  <a:lnTo>
                    <a:pt x="8920152" y="950043"/>
                  </a:lnTo>
                  <a:lnTo>
                    <a:pt x="8968810" y="938332"/>
                  </a:lnTo>
                  <a:lnTo>
                    <a:pt x="9014913" y="919240"/>
                  </a:lnTo>
                  <a:lnTo>
                    <a:pt x="9057596" y="893112"/>
                  </a:lnTo>
                  <a:lnTo>
                    <a:pt x="9095994" y="860298"/>
                  </a:lnTo>
                  <a:lnTo>
                    <a:pt x="9128808" y="821850"/>
                  </a:lnTo>
                  <a:lnTo>
                    <a:pt x="9154936" y="779154"/>
                  </a:lnTo>
                  <a:lnTo>
                    <a:pt x="9174028" y="733050"/>
                  </a:lnTo>
                  <a:lnTo>
                    <a:pt x="9185739" y="684379"/>
                  </a:lnTo>
                  <a:lnTo>
                    <a:pt x="9189720" y="633983"/>
                  </a:lnTo>
                  <a:lnTo>
                    <a:pt x="9189720" y="320039"/>
                  </a:lnTo>
                  <a:lnTo>
                    <a:pt x="9186250" y="272739"/>
                  </a:lnTo>
                  <a:lnTo>
                    <a:pt x="9176173" y="227596"/>
                  </a:lnTo>
                  <a:lnTo>
                    <a:pt x="9159982" y="185105"/>
                  </a:lnTo>
                  <a:lnTo>
                    <a:pt x="9138173" y="145761"/>
                  </a:lnTo>
                  <a:lnTo>
                    <a:pt x="9111241" y="110057"/>
                  </a:lnTo>
                  <a:lnTo>
                    <a:pt x="9079682" y="78490"/>
                  </a:lnTo>
                  <a:lnTo>
                    <a:pt x="9043991" y="51552"/>
                  </a:lnTo>
                  <a:lnTo>
                    <a:pt x="9004662" y="29740"/>
                  </a:lnTo>
                  <a:lnTo>
                    <a:pt x="8962192" y="13547"/>
                  </a:lnTo>
                  <a:lnTo>
                    <a:pt x="8917075" y="3469"/>
                  </a:lnTo>
                  <a:lnTo>
                    <a:pt x="8869807" y="0"/>
                  </a:lnTo>
                  <a:close/>
                </a:path>
              </a:pathLst>
            </a:custGeom>
            <a:solidFill>
              <a:srgbClr val="056050"/>
            </a:solidFill>
          </p:spPr>
          <p:txBody>
            <a:bodyPr wrap="square" lIns="0" tIns="0" rIns="0" bIns="0" rtlCol="0"/>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v</a:t>
              </a:r>
              <a:endParaRPr dirty="0"/>
            </a:p>
          </p:txBody>
        </p:sp>
        <p:sp>
          <p:nvSpPr>
            <p:cNvPr id="23" name="TextBox 22"/>
            <p:cNvSpPr txBox="1"/>
            <p:nvPr/>
          </p:nvSpPr>
          <p:spPr>
            <a:xfrm>
              <a:off x="617553" y="4292012"/>
              <a:ext cx="5943600" cy="861774"/>
            </a:xfrm>
            <a:prstGeom prst="rect">
              <a:avLst/>
            </a:prstGeom>
            <a:noFill/>
          </p:spPr>
          <p:txBody>
            <a:bodyPr wrap="square" rtlCol="0">
              <a:spAutoFit/>
            </a:bodyPr>
            <a:lstStyle/>
            <a:p>
              <a:r>
                <a:rPr lang="en-US" sz="3200" b="1" spc="220" dirty="0">
                  <a:solidFill>
                    <a:srgbClr val="FFFFFF"/>
                  </a:solidFill>
                  <a:latin typeface="Cambria"/>
                  <a:cs typeface="Cambria"/>
                </a:rPr>
                <a:t>04.Methodology</a:t>
              </a:r>
              <a:endParaRPr lang="en-US" sz="3200" dirty="0"/>
            </a:p>
            <a:p>
              <a:endParaRPr lang="en-US" dirty="0"/>
            </a:p>
          </p:txBody>
        </p:sp>
        <p:sp>
          <p:nvSpPr>
            <p:cNvPr id="25" name="TextBox 24"/>
            <p:cNvSpPr txBox="1"/>
            <p:nvPr/>
          </p:nvSpPr>
          <p:spPr>
            <a:xfrm>
              <a:off x="589845" y="5286388"/>
              <a:ext cx="7305424" cy="861774"/>
            </a:xfrm>
            <a:prstGeom prst="rect">
              <a:avLst/>
            </a:prstGeom>
            <a:noFill/>
          </p:spPr>
          <p:txBody>
            <a:bodyPr wrap="square" rtlCol="0">
              <a:spAutoFit/>
            </a:bodyPr>
            <a:lstStyle/>
            <a:p>
              <a:r>
                <a:rPr lang="en-US" sz="3200" b="1" spc="220" dirty="0">
                  <a:solidFill>
                    <a:srgbClr val="FFFFFF"/>
                  </a:solidFill>
                  <a:latin typeface="Cambria"/>
                  <a:cs typeface="Cambria"/>
                </a:rPr>
                <a:t>05.Works up to </a:t>
              </a:r>
              <a:r>
                <a:rPr lang="en-US" sz="3200" b="1" spc="220" dirty="0" smtClean="0">
                  <a:solidFill>
                    <a:srgbClr val="FFFFFF"/>
                  </a:solidFill>
                  <a:latin typeface="Cambria"/>
                  <a:cs typeface="Cambria"/>
                </a:rPr>
                <a:t>Mid </a:t>
              </a:r>
              <a:r>
                <a:rPr lang="en-US" sz="3200" b="1" spc="220" dirty="0">
                  <a:solidFill>
                    <a:srgbClr val="FFFFFF"/>
                  </a:solidFill>
                  <a:latin typeface="Cambria"/>
                  <a:cs typeface="Cambria"/>
                </a:rPr>
                <a:t>semester</a:t>
              </a:r>
              <a:endParaRPr lang="en-US" sz="3200" dirty="0"/>
            </a:p>
            <a:p>
              <a:endParaRPr lang="en-US" dirty="0"/>
            </a:p>
          </p:txBody>
        </p:sp>
        <p:sp>
          <p:nvSpPr>
            <p:cNvPr id="26" name="TextBox 25"/>
            <p:cNvSpPr txBox="1"/>
            <p:nvPr/>
          </p:nvSpPr>
          <p:spPr>
            <a:xfrm>
              <a:off x="638335" y="6218310"/>
              <a:ext cx="9008585" cy="584775"/>
            </a:xfrm>
            <a:prstGeom prst="rect">
              <a:avLst/>
            </a:prstGeom>
            <a:noFill/>
          </p:spPr>
          <p:txBody>
            <a:bodyPr wrap="square" rtlCol="0">
              <a:spAutoFit/>
            </a:bodyPr>
            <a:lstStyle/>
            <a:p>
              <a:r>
                <a:rPr lang="en-US" sz="3200" b="1" spc="220" dirty="0" smtClean="0">
                  <a:solidFill>
                    <a:srgbClr val="FFFFFF"/>
                  </a:solidFill>
                  <a:latin typeface="Cambria"/>
                  <a:cs typeface="Cambria"/>
                </a:rPr>
                <a:t>06.Statistical Test for CNN Architecture</a:t>
              </a:r>
              <a:endParaRPr lang="en-US" dirty="0"/>
            </a:p>
          </p:txBody>
        </p:sp>
        <p:sp>
          <p:nvSpPr>
            <p:cNvPr id="27" name="object 2"/>
            <p:cNvSpPr/>
            <p:nvPr/>
          </p:nvSpPr>
          <p:spPr>
            <a:xfrm>
              <a:off x="460086" y="7233962"/>
              <a:ext cx="9189720" cy="713233"/>
            </a:xfrm>
            <a:custGeom>
              <a:avLst/>
              <a:gdLst/>
              <a:ahLst/>
              <a:cxnLst/>
              <a:rect l="l" t="t" r="r" b="b"/>
              <a:pathLst>
                <a:path w="9189720" h="954405">
                  <a:moveTo>
                    <a:pt x="8869807" y="0"/>
                  </a:moveTo>
                  <a:lnTo>
                    <a:pt x="319874" y="0"/>
                  </a:lnTo>
                  <a:lnTo>
                    <a:pt x="269532" y="3980"/>
                  </a:lnTo>
                  <a:lnTo>
                    <a:pt x="220882" y="15691"/>
                  </a:lnTo>
                  <a:lnTo>
                    <a:pt x="174785" y="34783"/>
                  </a:lnTo>
                  <a:lnTo>
                    <a:pt x="132100" y="60911"/>
                  </a:lnTo>
                  <a:lnTo>
                    <a:pt x="93687" y="93725"/>
                  </a:lnTo>
                  <a:lnTo>
                    <a:pt x="60911" y="132124"/>
                  </a:lnTo>
                  <a:lnTo>
                    <a:pt x="34797" y="174814"/>
                  </a:lnTo>
                  <a:lnTo>
                    <a:pt x="15703" y="220937"/>
                  </a:lnTo>
                  <a:lnTo>
                    <a:pt x="3985" y="269632"/>
                  </a:lnTo>
                  <a:lnTo>
                    <a:pt x="0" y="320039"/>
                  </a:lnTo>
                  <a:lnTo>
                    <a:pt x="0" y="633983"/>
                  </a:lnTo>
                  <a:lnTo>
                    <a:pt x="3468" y="681284"/>
                  </a:lnTo>
                  <a:lnTo>
                    <a:pt x="13542" y="726427"/>
                  </a:lnTo>
                  <a:lnTo>
                    <a:pt x="29728" y="768918"/>
                  </a:lnTo>
                  <a:lnTo>
                    <a:pt x="51531" y="808262"/>
                  </a:lnTo>
                  <a:lnTo>
                    <a:pt x="78457" y="843966"/>
                  </a:lnTo>
                  <a:lnTo>
                    <a:pt x="110010" y="875533"/>
                  </a:lnTo>
                  <a:lnTo>
                    <a:pt x="145696" y="902471"/>
                  </a:lnTo>
                  <a:lnTo>
                    <a:pt x="185020" y="924283"/>
                  </a:lnTo>
                  <a:lnTo>
                    <a:pt x="227488" y="940476"/>
                  </a:lnTo>
                  <a:lnTo>
                    <a:pt x="272604" y="950554"/>
                  </a:lnTo>
                  <a:lnTo>
                    <a:pt x="319874" y="954024"/>
                  </a:lnTo>
                  <a:lnTo>
                    <a:pt x="8869807" y="954024"/>
                  </a:lnTo>
                  <a:lnTo>
                    <a:pt x="8920152" y="950043"/>
                  </a:lnTo>
                  <a:lnTo>
                    <a:pt x="8968810" y="938332"/>
                  </a:lnTo>
                  <a:lnTo>
                    <a:pt x="9014913" y="919240"/>
                  </a:lnTo>
                  <a:lnTo>
                    <a:pt x="9057596" y="893112"/>
                  </a:lnTo>
                  <a:lnTo>
                    <a:pt x="9095994" y="860298"/>
                  </a:lnTo>
                  <a:lnTo>
                    <a:pt x="9128808" y="821850"/>
                  </a:lnTo>
                  <a:lnTo>
                    <a:pt x="9154936" y="779154"/>
                  </a:lnTo>
                  <a:lnTo>
                    <a:pt x="9174028" y="733050"/>
                  </a:lnTo>
                  <a:lnTo>
                    <a:pt x="9185739" y="684379"/>
                  </a:lnTo>
                  <a:lnTo>
                    <a:pt x="9189720" y="633983"/>
                  </a:lnTo>
                  <a:lnTo>
                    <a:pt x="9189720" y="320039"/>
                  </a:lnTo>
                  <a:lnTo>
                    <a:pt x="9186250" y="272739"/>
                  </a:lnTo>
                  <a:lnTo>
                    <a:pt x="9176173" y="227596"/>
                  </a:lnTo>
                  <a:lnTo>
                    <a:pt x="9159982" y="185105"/>
                  </a:lnTo>
                  <a:lnTo>
                    <a:pt x="9138173" y="145761"/>
                  </a:lnTo>
                  <a:lnTo>
                    <a:pt x="9111241" y="110057"/>
                  </a:lnTo>
                  <a:lnTo>
                    <a:pt x="9079682" y="78490"/>
                  </a:lnTo>
                  <a:lnTo>
                    <a:pt x="9043991" y="51552"/>
                  </a:lnTo>
                  <a:lnTo>
                    <a:pt x="9004662" y="29740"/>
                  </a:lnTo>
                  <a:lnTo>
                    <a:pt x="8962192" y="13547"/>
                  </a:lnTo>
                  <a:lnTo>
                    <a:pt x="8917075" y="3469"/>
                  </a:lnTo>
                  <a:lnTo>
                    <a:pt x="8869807" y="0"/>
                  </a:lnTo>
                  <a:close/>
                </a:path>
              </a:pathLst>
            </a:custGeom>
            <a:solidFill>
              <a:srgbClr val="056050"/>
            </a:solidFill>
          </p:spPr>
          <p:txBody>
            <a:bodyPr wrap="square" lIns="0" tIns="0" rIns="0" bIns="0" rtlCol="0"/>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v</a:t>
              </a:r>
              <a:endParaRPr dirty="0"/>
            </a:p>
          </p:txBody>
        </p:sp>
        <p:sp>
          <p:nvSpPr>
            <p:cNvPr id="28" name="TextBox 27"/>
            <p:cNvSpPr txBox="1"/>
            <p:nvPr/>
          </p:nvSpPr>
          <p:spPr>
            <a:xfrm>
              <a:off x="638335" y="7231250"/>
              <a:ext cx="8018933" cy="584775"/>
            </a:xfrm>
            <a:prstGeom prst="rect">
              <a:avLst/>
            </a:prstGeom>
            <a:noFill/>
          </p:spPr>
          <p:txBody>
            <a:bodyPr wrap="square" rtlCol="0">
              <a:spAutoFit/>
            </a:bodyPr>
            <a:lstStyle/>
            <a:p>
              <a:r>
                <a:rPr lang="en-US" sz="3200" b="1" spc="220" dirty="0" smtClean="0">
                  <a:solidFill>
                    <a:srgbClr val="FFFFFF"/>
                  </a:solidFill>
                  <a:latin typeface="Cambria"/>
                  <a:cs typeface="Cambria"/>
                </a:rPr>
                <a:t>07.Hybrid Model </a:t>
              </a:r>
              <a:r>
                <a:rPr lang="en-US" sz="3200" b="1" spc="220" dirty="0">
                  <a:solidFill>
                    <a:srgbClr val="FFFFFF"/>
                  </a:solidFill>
                  <a:latin typeface="Cambria"/>
                  <a:cs typeface="Cambria"/>
                </a:rPr>
                <a:t>selection</a:t>
              </a:r>
              <a:endParaRPr lang="en-US" dirty="0"/>
            </a:p>
          </p:txBody>
        </p:sp>
        <p:sp>
          <p:nvSpPr>
            <p:cNvPr id="29" name="object 2"/>
            <p:cNvSpPr/>
            <p:nvPr/>
          </p:nvSpPr>
          <p:spPr>
            <a:xfrm>
              <a:off x="457200" y="8236729"/>
              <a:ext cx="9189720" cy="713233"/>
            </a:xfrm>
            <a:custGeom>
              <a:avLst/>
              <a:gdLst/>
              <a:ahLst/>
              <a:cxnLst/>
              <a:rect l="l" t="t" r="r" b="b"/>
              <a:pathLst>
                <a:path w="9189720" h="954405">
                  <a:moveTo>
                    <a:pt x="8869807" y="0"/>
                  </a:moveTo>
                  <a:lnTo>
                    <a:pt x="319874" y="0"/>
                  </a:lnTo>
                  <a:lnTo>
                    <a:pt x="269532" y="3980"/>
                  </a:lnTo>
                  <a:lnTo>
                    <a:pt x="220882" y="15691"/>
                  </a:lnTo>
                  <a:lnTo>
                    <a:pt x="174785" y="34783"/>
                  </a:lnTo>
                  <a:lnTo>
                    <a:pt x="132100" y="60911"/>
                  </a:lnTo>
                  <a:lnTo>
                    <a:pt x="93687" y="93725"/>
                  </a:lnTo>
                  <a:lnTo>
                    <a:pt x="60911" y="132124"/>
                  </a:lnTo>
                  <a:lnTo>
                    <a:pt x="34797" y="174814"/>
                  </a:lnTo>
                  <a:lnTo>
                    <a:pt x="15703" y="220937"/>
                  </a:lnTo>
                  <a:lnTo>
                    <a:pt x="3985" y="269632"/>
                  </a:lnTo>
                  <a:lnTo>
                    <a:pt x="0" y="320039"/>
                  </a:lnTo>
                  <a:lnTo>
                    <a:pt x="0" y="633983"/>
                  </a:lnTo>
                  <a:lnTo>
                    <a:pt x="3468" y="681284"/>
                  </a:lnTo>
                  <a:lnTo>
                    <a:pt x="13542" y="726427"/>
                  </a:lnTo>
                  <a:lnTo>
                    <a:pt x="29728" y="768918"/>
                  </a:lnTo>
                  <a:lnTo>
                    <a:pt x="51531" y="808262"/>
                  </a:lnTo>
                  <a:lnTo>
                    <a:pt x="78457" y="843966"/>
                  </a:lnTo>
                  <a:lnTo>
                    <a:pt x="110010" y="875533"/>
                  </a:lnTo>
                  <a:lnTo>
                    <a:pt x="145696" y="902471"/>
                  </a:lnTo>
                  <a:lnTo>
                    <a:pt x="185020" y="924283"/>
                  </a:lnTo>
                  <a:lnTo>
                    <a:pt x="227488" y="940476"/>
                  </a:lnTo>
                  <a:lnTo>
                    <a:pt x="272604" y="950554"/>
                  </a:lnTo>
                  <a:lnTo>
                    <a:pt x="319874" y="954024"/>
                  </a:lnTo>
                  <a:lnTo>
                    <a:pt x="8869807" y="954024"/>
                  </a:lnTo>
                  <a:lnTo>
                    <a:pt x="8920152" y="950043"/>
                  </a:lnTo>
                  <a:lnTo>
                    <a:pt x="8968810" y="938332"/>
                  </a:lnTo>
                  <a:lnTo>
                    <a:pt x="9014913" y="919240"/>
                  </a:lnTo>
                  <a:lnTo>
                    <a:pt x="9057596" y="893112"/>
                  </a:lnTo>
                  <a:lnTo>
                    <a:pt x="9095994" y="860298"/>
                  </a:lnTo>
                  <a:lnTo>
                    <a:pt x="9128808" y="821850"/>
                  </a:lnTo>
                  <a:lnTo>
                    <a:pt x="9154936" y="779154"/>
                  </a:lnTo>
                  <a:lnTo>
                    <a:pt x="9174028" y="733050"/>
                  </a:lnTo>
                  <a:lnTo>
                    <a:pt x="9185739" y="684379"/>
                  </a:lnTo>
                  <a:lnTo>
                    <a:pt x="9189720" y="633983"/>
                  </a:lnTo>
                  <a:lnTo>
                    <a:pt x="9189720" y="320039"/>
                  </a:lnTo>
                  <a:lnTo>
                    <a:pt x="9186250" y="272739"/>
                  </a:lnTo>
                  <a:lnTo>
                    <a:pt x="9176173" y="227596"/>
                  </a:lnTo>
                  <a:lnTo>
                    <a:pt x="9159982" y="185105"/>
                  </a:lnTo>
                  <a:lnTo>
                    <a:pt x="9138173" y="145761"/>
                  </a:lnTo>
                  <a:lnTo>
                    <a:pt x="9111241" y="110057"/>
                  </a:lnTo>
                  <a:lnTo>
                    <a:pt x="9079682" y="78490"/>
                  </a:lnTo>
                  <a:lnTo>
                    <a:pt x="9043991" y="51552"/>
                  </a:lnTo>
                  <a:lnTo>
                    <a:pt x="9004662" y="29740"/>
                  </a:lnTo>
                  <a:lnTo>
                    <a:pt x="8962192" y="13547"/>
                  </a:lnTo>
                  <a:lnTo>
                    <a:pt x="8917075" y="3469"/>
                  </a:lnTo>
                  <a:lnTo>
                    <a:pt x="8869807" y="0"/>
                  </a:lnTo>
                  <a:close/>
                </a:path>
              </a:pathLst>
            </a:custGeom>
            <a:solidFill>
              <a:srgbClr val="056050"/>
            </a:solidFill>
          </p:spPr>
          <p:txBody>
            <a:bodyPr wrap="square" lIns="0" tIns="0" rIns="0" bIns="0" rtlCol="0"/>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sp>
          <p:nvSpPr>
            <p:cNvPr id="30" name="TextBox 29"/>
            <p:cNvSpPr txBox="1"/>
            <p:nvPr/>
          </p:nvSpPr>
          <p:spPr>
            <a:xfrm>
              <a:off x="596771" y="8249605"/>
              <a:ext cx="8018933" cy="584775"/>
            </a:xfrm>
            <a:prstGeom prst="rect">
              <a:avLst/>
            </a:prstGeom>
            <a:noFill/>
          </p:spPr>
          <p:txBody>
            <a:bodyPr wrap="square" rtlCol="0">
              <a:spAutoFit/>
            </a:bodyPr>
            <a:lstStyle/>
            <a:p>
              <a:r>
                <a:rPr lang="en-US" sz="3200" b="1" spc="220" dirty="0">
                  <a:solidFill>
                    <a:srgbClr val="FFFFFF"/>
                  </a:solidFill>
                  <a:latin typeface="Cambria"/>
                  <a:cs typeface="Cambria"/>
                </a:rPr>
                <a:t>08.Results</a:t>
              </a:r>
              <a:endParaRPr lang="en-US" dirty="0"/>
            </a:p>
          </p:txBody>
        </p:sp>
        <p:sp>
          <p:nvSpPr>
            <p:cNvPr id="24" name="object 2"/>
            <p:cNvSpPr/>
            <p:nvPr/>
          </p:nvSpPr>
          <p:spPr>
            <a:xfrm>
              <a:off x="491836" y="9190377"/>
              <a:ext cx="9189720" cy="713233"/>
            </a:xfrm>
            <a:custGeom>
              <a:avLst/>
              <a:gdLst/>
              <a:ahLst/>
              <a:cxnLst/>
              <a:rect l="l" t="t" r="r" b="b"/>
              <a:pathLst>
                <a:path w="9189720" h="954405">
                  <a:moveTo>
                    <a:pt x="8869807" y="0"/>
                  </a:moveTo>
                  <a:lnTo>
                    <a:pt x="319874" y="0"/>
                  </a:lnTo>
                  <a:lnTo>
                    <a:pt x="269532" y="3980"/>
                  </a:lnTo>
                  <a:lnTo>
                    <a:pt x="220882" y="15691"/>
                  </a:lnTo>
                  <a:lnTo>
                    <a:pt x="174785" y="34783"/>
                  </a:lnTo>
                  <a:lnTo>
                    <a:pt x="132100" y="60911"/>
                  </a:lnTo>
                  <a:lnTo>
                    <a:pt x="93687" y="93725"/>
                  </a:lnTo>
                  <a:lnTo>
                    <a:pt x="60911" y="132124"/>
                  </a:lnTo>
                  <a:lnTo>
                    <a:pt x="34797" y="174814"/>
                  </a:lnTo>
                  <a:lnTo>
                    <a:pt x="15703" y="220937"/>
                  </a:lnTo>
                  <a:lnTo>
                    <a:pt x="3985" y="269632"/>
                  </a:lnTo>
                  <a:lnTo>
                    <a:pt x="0" y="320039"/>
                  </a:lnTo>
                  <a:lnTo>
                    <a:pt x="0" y="633983"/>
                  </a:lnTo>
                  <a:lnTo>
                    <a:pt x="3468" y="681284"/>
                  </a:lnTo>
                  <a:lnTo>
                    <a:pt x="13542" y="726427"/>
                  </a:lnTo>
                  <a:lnTo>
                    <a:pt x="29728" y="768918"/>
                  </a:lnTo>
                  <a:lnTo>
                    <a:pt x="51531" y="808262"/>
                  </a:lnTo>
                  <a:lnTo>
                    <a:pt x="78457" y="843966"/>
                  </a:lnTo>
                  <a:lnTo>
                    <a:pt x="110010" y="875533"/>
                  </a:lnTo>
                  <a:lnTo>
                    <a:pt x="145696" y="902471"/>
                  </a:lnTo>
                  <a:lnTo>
                    <a:pt x="185020" y="924283"/>
                  </a:lnTo>
                  <a:lnTo>
                    <a:pt x="227488" y="940476"/>
                  </a:lnTo>
                  <a:lnTo>
                    <a:pt x="272604" y="950554"/>
                  </a:lnTo>
                  <a:lnTo>
                    <a:pt x="319874" y="954024"/>
                  </a:lnTo>
                  <a:lnTo>
                    <a:pt x="8869807" y="954024"/>
                  </a:lnTo>
                  <a:lnTo>
                    <a:pt x="8920152" y="950043"/>
                  </a:lnTo>
                  <a:lnTo>
                    <a:pt x="8968810" y="938332"/>
                  </a:lnTo>
                  <a:lnTo>
                    <a:pt x="9014913" y="919240"/>
                  </a:lnTo>
                  <a:lnTo>
                    <a:pt x="9057596" y="893112"/>
                  </a:lnTo>
                  <a:lnTo>
                    <a:pt x="9095994" y="860298"/>
                  </a:lnTo>
                  <a:lnTo>
                    <a:pt x="9128808" y="821850"/>
                  </a:lnTo>
                  <a:lnTo>
                    <a:pt x="9154936" y="779154"/>
                  </a:lnTo>
                  <a:lnTo>
                    <a:pt x="9174028" y="733050"/>
                  </a:lnTo>
                  <a:lnTo>
                    <a:pt x="9185739" y="684379"/>
                  </a:lnTo>
                  <a:lnTo>
                    <a:pt x="9189720" y="633983"/>
                  </a:lnTo>
                  <a:lnTo>
                    <a:pt x="9189720" y="320039"/>
                  </a:lnTo>
                  <a:lnTo>
                    <a:pt x="9186250" y="272739"/>
                  </a:lnTo>
                  <a:lnTo>
                    <a:pt x="9176173" y="227596"/>
                  </a:lnTo>
                  <a:lnTo>
                    <a:pt x="9159982" y="185105"/>
                  </a:lnTo>
                  <a:lnTo>
                    <a:pt x="9138173" y="145761"/>
                  </a:lnTo>
                  <a:lnTo>
                    <a:pt x="9111241" y="110057"/>
                  </a:lnTo>
                  <a:lnTo>
                    <a:pt x="9079682" y="78490"/>
                  </a:lnTo>
                  <a:lnTo>
                    <a:pt x="9043991" y="51552"/>
                  </a:lnTo>
                  <a:lnTo>
                    <a:pt x="9004662" y="29740"/>
                  </a:lnTo>
                  <a:lnTo>
                    <a:pt x="8962192" y="13547"/>
                  </a:lnTo>
                  <a:lnTo>
                    <a:pt x="8917075" y="3469"/>
                  </a:lnTo>
                  <a:lnTo>
                    <a:pt x="8869807" y="0"/>
                  </a:lnTo>
                  <a:close/>
                </a:path>
              </a:pathLst>
            </a:custGeom>
            <a:solidFill>
              <a:srgbClr val="056050"/>
            </a:solidFill>
          </p:spPr>
          <p:txBody>
            <a:bodyPr wrap="square" lIns="0" tIns="0" rIns="0" bIns="0" rtlCol="0"/>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grpSp>
      <p:sp>
        <p:nvSpPr>
          <p:cNvPr id="32" name="TextBox 31"/>
          <p:cNvSpPr txBox="1"/>
          <p:nvPr/>
        </p:nvSpPr>
        <p:spPr>
          <a:xfrm>
            <a:off x="589845" y="9254605"/>
            <a:ext cx="8018933" cy="584775"/>
          </a:xfrm>
          <a:prstGeom prst="rect">
            <a:avLst/>
          </a:prstGeom>
          <a:noFill/>
        </p:spPr>
        <p:txBody>
          <a:bodyPr wrap="square" rtlCol="0">
            <a:spAutoFit/>
          </a:bodyPr>
          <a:lstStyle/>
          <a:p>
            <a:r>
              <a:rPr lang="en-US" sz="3200" b="1" spc="220" dirty="0">
                <a:solidFill>
                  <a:srgbClr val="FFFFFF"/>
                </a:solidFill>
                <a:latin typeface="Cambria"/>
                <a:cs typeface="Cambria"/>
              </a:rPr>
              <a:t>09.Conclusion</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44723" y="1795652"/>
            <a:ext cx="14052677" cy="6221511"/>
          </a:xfrm>
          <a:prstGeom prst="rect">
            <a:avLst/>
          </a:prstGeom>
        </p:spPr>
        <p:txBody>
          <a:bodyPr vert="horz" wrap="square" lIns="0" tIns="12700" rIns="0" bIns="0" rtlCol="0">
            <a:spAutoFit/>
          </a:bodyPr>
          <a:lstStyle/>
          <a:p>
            <a:pPr marL="584200" marR="5080" indent="-571500">
              <a:lnSpc>
                <a:spcPct val="122800"/>
              </a:lnSpc>
              <a:spcBef>
                <a:spcPts val="100"/>
              </a:spcBef>
              <a:buFont typeface="Wingdings"/>
              <a:buChar char=""/>
              <a:tabLst>
                <a:tab pos="584200" algn="l"/>
              </a:tabLst>
            </a:pPr>
            <a:r>
              <a:rPr sz="3600" spc="250" dirty="0">
                <a:solidFill>
                  <a:srgbClr val="0C3635"/>
                </a:solidFill>
                <a:latin typeface="Cambria"/>
                <a:cs typeface="Cambria"/>
              </a:rPr>
              <a:t>Our</a:t>
            </a:r>
            <a:r>
              <a:rPr sz="3600" spc="245" dirty="0">
                <a:solidFill>
                  <a:srgbClr val="0C3635"/>
                </a:solidFill>
                <a:latin typeface="Cambria"/>
                <a:cs typeface="Cambria"/>
              </a:rPr>
              <a:t> </a:t>
            </a:r>
            <a:r>
              <a:rPr sz="3600" spc="100" dirty="0">
                <a:solidFill>
                  <a:srgbClr val="0C3635"/>
                </a:solidFill>
                <a:latin typeface="Cambria"/>
                <a:cs typeface="Cambria"/>
              </a:rPr>
              <a:t>research</a:t>
            </a:r>
            <a:r>
              <a:rPr sz="3600" spc="254" dirty="0">
                <a:solidFill>
                  <a:srgbClr val="0C3635"/>
                </a:solidFill>
                <a:latin typeface="Cambria"/>
                <a:cs typeface="Cambria"/>
              </a:rPr>
              <a:t> </a:t>
            </a:r>
            <a:r>
              <a:rPr sz="3600" dirty="0">
                <a:solidFill>
                  <a:srgbClr val="0C3635"/>
                </a:solidFill>
                <a:latin typeface="Cambria"/>
                <a:cs typeface="Cambria"/>
              </a:rPr>
              <a:t>project</a:t>
            </a:r>
            <a:r>
              <a:rPr sz="3600" spc="254" dirty="0">
                <a:solidFill>
                  <a:srgbClr val="0C3635"/>
                </a:solidFill>
                <a:latin typeface="Cambria"/>
                <a:cs typeface="Cambria"/>
              </a:rPr>
              <a:t> </a:t>
            </a:r>
            <a:r>
              <a:rPr sz="3600" spc="65" dirty="0">
                <a:solidFill>
                  <a:srgbClr val="0C3635"/>
                </a:solidFill>
                <a:latin typeface="Cambria"/>
                <a:cs typeface="Cambria"/>
              </a:rPr>
              <a:t>focuses</a:t>
            </a:r>
            <a:r>
              <a:rPr sz="3600" spc="254" dirty="0">
                <a:solidFill>
                  <a:srgbClr val="0C3635"/>
                </a:solidFill>
                <a:latin typeface="Cambria"/>
                <a:cs typeface="Cambria"/>
              </a:rPr>
              <a:t> </a:t>
            </a:r>
            <a:r>
              <a:rPr sz="3600" dirty="0">
                <a:solidFill>
                  <a:srgbClr val="0C3635"/>
                </a:solidFill>
                <a:latin typeface="Cambria"/>
                <a:cs typeface="Cambria"/>
              </a:rPr>
              <a:t>on</a:t>
            </a:r>
            <a:r>
              <a:rPr sz="3600" spc="254" dirty="0">
                <a:solidFill>
                  <a:srgbClr val="0C3635"/>
                </a:solidFill>
                <a:latin typeface="Cambria"/>
                <a:cs typeface="Cambria"/>
              </a:rPr>
              <a:t> </a:t>
            </a:r>
            <a:r>
              <a:rPr sz="3600" spc="95" dirty="0">
                <a:solidFill>
                  <a:srgbClr val="0C3635"/>
                </a:solidFill>
                <a:latin typeface="Cambria"/>
                <a:cs typeface="Cambria"/>
              </a:rPr>
              <a:t>predicting</a:t>
            </a:r>
            <a:r>
              <a:rPr sz="3600" spc="275" dirty="0">
                <a:solidFill>
                  <a:srgbClr val="0C3635"/>
                </a:solidFill>
                <a:latin typeface="Cambria"/>
                <a:cs typeface="Cambria"/>
              </a:rPr>
              <a:t> </a:t>
            </a:r>
            <a:r>
              <a:rPr sz="3600" spc="155" dirty="0">
                <a:solidFill>
                  <a:srgbClr val="0C3635"/>
                </a:solidFill>
                <a:latin typeface="Cambria"/>
                <a:cs typeface="Cambria"/>
              </a:rPr>
              <a:t>air</a:t>
            </a:r>
            <a:r>
              <a:rPr sz="3600" spc="260" dirty="0">
                <a:solidFill>
                  <a:srgbClr val="0C3635"/>
                </a:solidFill>
                <a:latin typeface="Cambria"/>
                <a:cs typeface="Cambria"/>
              </a:rPr>
              <a:t> </a:t>
            </a:r>
            <a:r>
              <a:rPr sz="3600" spc="85" dirty="0">
                <a:solidFill>
                  <a:srgbClr val="0C3635"/>
                </a:solidFill>
                <a:latin typeface="Cambria"/>
                <a:cs typeface="Cambria"/>
              </a:rPr>
              <a:t>pollution</a:t>
            </a:r>
            <a:r>
              <a:rPr sz="3600" spc="275" dirty="0">
                <a:solidFill>
                  <a:srgbClr val="0C3635"/>
                </a:solidFill>
                <a:latin typeface="Cambria"/>
                <a:cs typeface="Cambria"/>
              </a:rPr>
              <a:t> </a:t>
            </a:r>
            <a:r>
              <a:rPr sz="3600" spc="110" dirty="0">
                <a:solidFill>
                  <a:srgbClr val="0C3635"/>
                </a:solidFill>
                <a:latin typeface="Cambria"/>
                <a:cs typeface="Cambria"/>
              </a:rPr>
              <a:t>levels, </a:t>
            </a:r>
            <a:r>
              <a:rPr sz="3600" spc="100" dirty="0">
                <a:solidFill>
                  <a:srgbClr val="0C3635"/>
                </a:solidFill>
                <a:latin typeface="Cambria"/>
                <a:cs typeface="Cambria"/>
              </a:rPr>
              <a:t>specifically</a:t>
            </a:r>
            <a:r>
              <a:rPr sz="3600" spc="245" dirty="0">
                <a:solidFill>
                  <a:srgbClr val="0C3635"/>
                </a:solidFill>
                <a:latin typeface="Cambria"/>
                <a:cs typeface="Cambria"/>
              </a:rPr>
              <a:t> </a:t>
            </a:r>
            <a:r>
              <a:rPr sz="3600" spc="160" dirty="0">
                <a:solidFill>
                  <a:srgbClr val="0C3635"/>
                </a:solidFill>
                <a:latin typeface="Cambria"/>
                <a:cs typeface="Cambria"/>
              </a:rPr>
              <a:t>Particulate</a:t>
            </a:r>
            <a:r>
              <a:rPr sz="3600" spc="220" dirty="0">
                <a:solidFill>
                  <a:srgbClr val="0C3635"/>
                </a:solidFill>
                <a:latin typeface="Cambria"/>
                <a:cs typeface="Cambria"/>
              </a:rPr>
              <a:t> </a:t>
            </a:r>
            <a:r>
              <a:rPr sz="3600" spc="190" dirty="0">
                <a:solidFill>
                  <a:srgbClr val="0C3635"/>
                </a:solidFill>
                <a:latin typeface="Cambria"/>
                <a:cs typeface="Cambria"/>
              </a:rPr>
              <a:t>Matter</a:t>
            </a:r>
            <a:r>
              <a:rPr sz="3600" spc="210" dirty="0">
                <a:solidFill>
                  <a:srgbClr val="0C3635"/>
                </a:solidFill>
                <a:latin typeface="Cambria"/>
                <a:cs typeface="Cambria"/>
              </a:rPr>
              <a:t> </a:t>
            </a:r>
            <a:r>
              <a:rPr sz="3600" spc="90" dirty="0">
                <a:solidFill>
                  <a:srgbClr val="0C3635"/>
                </a:solidFill>
                <a:latin typeface="Cambria"/>
                <a:cs typeface="Cambria"/>
              </a:rPr>
              <a:t>2.5</a:t>
            </a:r>
            <a:r>
              <a:rPr sz="3600" spc="210" dirty="0">
                <a:solidFill>
                  <a:srgbClr val="0C3635"/>
                </a:solidFill>
                <a:latin typeface="Cambria"/>
                <a:cs typeface="Cambria"/>
              </a:rPr>
              <a:t> </a:t>
            </a:r>
            <a:r>
              <a:rPr sz="3600" spc="114" dirty="0">
                <a:solidFill>
                  <a:srgbClr val="0C3635"/>
                </a:solidFill>
                <a:latin typeface="Cambria"/>
                <a:cs typeface="Cambria"/>
              </a:rPr>
              <a:t>(PM2.5),</a:t>
            </a:r>
            <a:r>
              <a:rPr sz="3600" spc="210" dirty="0">
                <a:solidFill>
                  <a:srgbClr val="0C3635"/>
                </a:solidFill>
                <a:latin typeface="Cambria"/>
                <a:cs typeface="Cambria"/>
              </a:rPr>
              <a:t> </a:t>
            </a:r>
            <a:r>
              <a:rPr sz="3600" spc="150" dirty="0">
                <a:solidFill>
                  <a:srgbClr val="0C3635"/>
                </a:solidFill>
                <a:latin typeface="Cambria"/>
                <a:cs typeface="Cambria"/>
              </a:rPr>
              <a:t>in</a:t>
            </a:r>
            <a:r>
              <a:rPr sz="3600" spc="195" dirty="0">
                <a:solidFill>
                  <a:srgbClr val="0C3635"/>
                </a:solidFill>
                <a:latin typeface="Cambria"/>
                <a:cs typeface="Cambria"/>
              </a:rPr>
              <a:t> </a:t>
            </a:r>
            <a:r>
              <a:rPr sz="3600" spc="145" dirty="0">
                <a:solidFill>
                  <a:srgbClr val="0C3635"/>
                </a:solidFill>
                <a:latin typeface="Cambria"/>
                <a:cs typeface="Cambria"/>
              </a:rPr>
              <a:t>urban</a:t>
            </a:r>
            <a:r>
              <a:rPr sz="3600" spc="210" dirty="0">
                <a:solidFill>
                  <a:srgbClr val="0C3635"/>
                </a:solidFill>
                <a:latin typeface="Cambria"/>
                <a:cs typeface="Cambria"/>
              </a:rPr>
              <a:t> </a:t>
            </a:r>
            <a:r>
              <a:rPr sz="3600" spc="135" dirty="0">
                <a:solidFill>
                  <a:srgbClr val="0C3635"/>
                </a:solidFill>
                <a:latin typeface="Cambria"/>
                <a:cs typeface="Cambria"/>
              </a:rPr>
              <a:t>areas</a:t>
            </a:r>
            <a:r>
              <a:rPr sz="3600" spc="204" dirty="0">
                <a:solidFill>
                  <a:srgbClr val="0C3635"/>
                </a:solidFill>
                <a:latin typeface="Cambria"/>
                <a:cs typeface="Cambria"/>
              </a:rPr>
              <a:t> </a:t>
            </a:r>
            <a:r>
              <a:rPr sz="3600" dirty="0">
                <a:solidFill>
                  <a:srgbClr val="0C3635"/>
                </a:solidFill>
                <a:latin typeface="Cambria"/>
                <a:cs typeface="Cambria"/>
              </a:rPr>
              <a:t>of</a:t>
            </a:r>
            <a:r>
              <a:rPr sz="3600" spc="210" dirty="0">
                <a:solidFill>
                  <a:srgbClr val="0C3635"/>
                </a:solidFill>
                <a:latin typeface="Cambria"/>
                <a:cs typeface="Cambria"/>
              </a:rPr>
              <a:t> </a:t>
            </a:r>
            <a:r>
              <a:rPr sz="3600" spc="200" dirty="0">
                <a:solidFill>
                  <a:srgbClr val="0C3635"/>
                </a:solidFill>
                <a:latin typeface="Cambria"/>
                <a:cs typeface="Cambria"/>
              </a:rPr>
              <a:t>Sri </a:t>
            </a:r>
            <a:r>
              <a:rPr sz="3600" spc="254" dirty="0">
                <a:solidFill>
                  <a:srgbClr val="0C3635"/>
                </a:solidFill>
                <a:latin typeface="Cambria"/>
                <a:cs typeface="Cambria"/>
              </a:rPr>
              <a:t>Lanka.</a:t>
            </a:r>
            <a:endParaRPr sz="3600" dirty="0">
              <a:latin typeface="Cambria"/>
              <a:cs typeface="Cambria"/>
            </a:endParaRPr>
          </a:p>
          <a:p>
            <a:pPr>
              <a:lnSpc>
                <a:spcPct val="100000"/>
              </a:lnSpc>
              <a:spcBef>
                <a:spcPts val="2055"/>
              </a:spcBef>
              <a:buClr>
                <a:srgbClr val="0C3635"/>
              </a:buClr>
              <a:buFont typeface="Wingdings"/>
              <a:buChar char=""/>
            </a:pPr>
            <a:endParaRPr sz="3600" dirty="0">
              <a:latin typeface="Cambria"/>
              <a:cs typeface="Cambria"/>
            </a:endParaRPr>
          </a:p>
          <a:p>
            <a:pPr marL="583565" indent="-570865">
              <a:lnSpc>
                <a:spcPct val="100000"/>
              </a:lnSpc>
              <a:buFont typeface="Wingdings"/>
              <a:buChar char=""/>
              <a:tabLst>
                <a:tab pos="583565" algn="l"/>
              </a:tabLst>
            </a:pPr>
            <a:r>
              <a:rPr sz="4000" b="1" spc="395" dirty="0">
                <a:solidFill>
                  <a:srgbClr val="0C3635"/>
                </a:solidFill>
                <a:latin typeface="Cambria"/>
                <a:cs typeface="Cambria"/>
              </a:rPr>
              <a:t>PM</a:t>
            </a:r>
            <a:r>
              <a:rPr sz="4000" b="1" spc="215" dirty="0">
                <a:solidFill>
                  <a:srgbClr val="0C3635"/>
                </a:solidFill>
                <a:latin typeface="Cambria"/>
                <a:cs typeface="Cambria"/>
              </a:rPr>
              <a:t> </a:t>
            </a:r>
            <a:r>
              <a:rPr sz="4000" b="1" spc="55" dirty="0">
                <a:solidFill>
                  <a:srgbClr val="0C3635"/>
                </a:solidFill>
                <a:latin typeface="Cambria"/>
                <a:cs typeface="Cambria"/>
              </a:rPr>
              <a:t>2.5</a:t>
            </a:r>
            <a:endParaRPr sz="4000" b="1" dirty="0">
              <a:latin typeface="Cambria"/>
              <a:cs typeface="Cambria"/>
            </a:endParaRPr>
          </a:p>
          <a:p>
            <a:pPr marL="1041400" marR="1918970" lvl="1" indent="-571500">
              <a:lnSpc>
                <a:spcPct val="122500"/>
              </a:lnSpc>
              <a:spcBef>
                <a:spcPts val="15"/>
              </a:spcBef>
              <a:buFont typeface="Arial MT"/>
              <a:buChar char="•"/>
              <a:tabLst>
                <a:tab pos="1041400" algn="l"/>
              </a:tabLst>
            </a:pPr>
            <a:r>
              <a:rPr sz="3600" spc="140" dirty="0">
                <a:solidFill>
                  <a:srgbClr val="0C3635"/>
                </a:solidFill>
                <a:latin typeface="Cambria"/>
                <a:cs typeface="Cambria"/>
              </a:rPr>
              <a:t>Particles</a:t>
            </a:r>
            <a:r>
              <a:rPr sz="3600" spc="225" dirty="0">
                <a:solidFill>
                  <a:srgbClr val="0C3635"/>
                </a:solidFill>
                <a:latin typeface="Cambria"/>
                <a:cs typeface="Cambria"/>
              </a:rPr>
              <a:t> </a:t>
            </a:r>
            <a:r>
              <a:rPr sz="3600" spc="130" dirty="0">
                <a:solidFill>
                  <a:srgbClr val="0C3635"/>
                </a:solidFill>
                <a:latin typeface="Cambria"/>
                <a:cs typeface="Cambria"/>
              </a:rPr>
              <a:t>are</a:t>
            </a:r>
            <a:r>
              <a:rPr sz="3600" spc="229" dirty="0">
                <a:solidFill>
                  <a:srgbClr val="0C3635"/>
                </a:solidFill>
                <a:latin typeface="Cambria"/>
                <a:cs typeface="Cambria"/>
              </a:rPr>
              <a:t> </a:t>
            </a:r>
            <a:r>
              <a:rPr sz="3600" spc="90" dirty="0">
                <a:solidFill>
                  <a:srgbClr val="0C3635"/>
                </a:solidFill>
                <a:latin typeface="Cambria"/>
                <a:cs typeface="Cambria"/>
              </a:rPr>
              <a:t>defined</a:t>
            </a:r>
            <a:r>
              <a:rPr sz="3600" spc="229" dirty="0">
                <a:solidFill>
                  <a:srgbClr val="0C3635"/>
                </a:solidFill>
                <a:latin typeface="Cambria"/>
                <a:cs typeface="Cambria"/>
              </a:rPr>
              <a:t> </a:t>
            </a:r>
            <a:r>
              <a:rPr sz="3600" spc="50" dirty="0">
                <a:solidFill>
                  <a:srgbClr val="0C3635"/>
                </a:solidFill>
                <a:latin typeface="Cambria"/>
                <a:cs typeface="Cambria"/>
              </a:rPr>
              <a:t>by</a:t>
            </a:r>
            <a:r>
              <a:rPr sz="3600" spc="229" dirty="0">
                <a:solidFill>
                  <a:srgbClr val="0C3635"/>
                </a:solidFill>
                <a:latin typeface="Cambria"/>
                <a:cs typeface="Cambria"/>
              </a:rPr>
              <a:t> </a:t>
            </a:r>
            <a:r>
              <a:rPr sz="3600" spc="120" dirty="0">
                <a:solidFill>
                  <a:srgbClr val="0C3635"/>
                </a:solidFill>
                <a:latin typeface="Cambria"/>
                <a:cs typeface="Cambria"/>
              </a:rPr>
              <a:t>their</a:t>
            </a:r>
            <a:r>
              <a:rPr sz="3600" spc="240" dirty="0">
                <a:solidFill>
                  <a:srgbClr val="0C3635"/>
                </a:solidFill>
                <a:latin typeface="Cambria"/>
                <a:cs typeface="Cambria"/>
              </a:rPr>
              <a:t> </a:t>
            </a:r>
            <a:r>
              <a:rPr sz="3600" spc="120" dirty="0">
                <a:solidFill>
                  <a:srgbClr val="0C3635"/>
                </a:solidFill>
                <a:latin typeface="Cambria"/>
                <a:cs typeface="Cambria"/>
              </a:rPr>
              <a:t>diameter</a:t>
            </a:r>
            <a:r>
              <a:rPr sz="3600" spc="220" dirty="0">
                <a:solidFill>
                  <a:srgbClr val="0C3635"/>
                </a:solidFill>
                <a:latin typeface="Cambria"/>
                <a:cs typeface="Cambria"/>
              </a:rPr>
              <a:t> </a:t>
            </a:r>
            <a:r>
              <a:rPr sz="3600" dirty="0">
                <a:solidFill>
                  <a:srgbClr val="0C3635"/>
                </a:solidFill>
                <a:latin typeface="Cambria"/>
                <a:cs typeface="Cambria"/>
              </a:rPr>
              <a:t>for</a:t>
            </a:r>
            <a:r>
              <a:rPr sz="3600" spc="229" dirty="0">
                <a:solidFill>
                  <a:srgbClr val="0C3635"/>
                </a:solidFill>
                <a:latin typeface="Cambria"/>
                <a:cs typeface="Cambria"/>
              </a:rPr>
              <a:t> </a:t>
            </a:r>
            <a:r>
              <a:rPr sz="3600" spc="155" dirty="0">
                <a:solidFill>
                  <a:srgbClr val="0C3635"/>
                </a:solidFill>
                <a:latin typeface="Cambria"/>
                <a:cs typeface="Cambria"/>
              </a:rPr>
              <a:t>air</a:t>
            </a:r>
            <a:r>
              <a:rPr sz="3600" spc="220" dirty="0">
                <a:solidFill>
                  <a:srgbClr val="0C3635"/>
                </a:solidFill>
                <a:latin typeface="Cambria"/>
                <a:cs typeface="Cambria"/>
              </a:rPr>
              <a:t> </a:t>
            </a:r>
            <a:r>
              <a:rPr sz="3600" spc="135" dirty="0">
                <a:solidFill>
                  <a:srgbClr val="0C3635"/>
                </a:solidFill>
                <a:latin typeface="Cambria"/>
                <a:cs typeface="Cambria"/>
              </a:rPr>
              <a:t>quality </a:t>
            </a:r>
            <a:r>
              <a:rPr sz="3600" spc="105" dirty="0">
                <a:solidFill>
                  <a:srgbClr val="0C3635"/>
                </a:solidFill>
                <a:latin typeface="Cambria"/>
                <a:cs typeface="Cambria"/>
              </a:rPr>
              <a:t>regulatory</a:t>
            </a:r>
            <a:r>
              <a:rPr sz="3600" spc="270" dirty="0">
                <a:solidFill>
                  <a:srgbClr val="0C3635"/>
                </a:solidFill>
                <a:latin typeface="Cambria"/>
                <a:cs typeface="Cambria"/>
              </a:rPr>
              <a:t> </a:t>
            </a:r>
            <a:r>
              <a:rPr sz="3600" spc="75" dirty="0">
                <a:solidFill>
                  <a:srgbClr val="0C3635"/>
                </a:solidFill>
                <a:latin typeface="Cambria"/>
                <a:cs typeface="Cambria"/>
              </a:rPr>
              <a:t>purposes.</a:t>
            </a:r>
            <a:endParaRPr sz="3600" dirty="0">
              <a:latin typeface="Cambria"/>
              <a:cs typeface="Cambria"/>
            </a:endParaRPr>
          </a:p>
          <a:p>
            <a:pPr marL="1041400" marR="1014094" lvl="1" indent="-571500">
              <a:lnSpc>
                <a:spcPct val="122800"/>
              </a:lnSpc>
              <a:buFont typeface="Arial MT"/>
              <a:buChar char="•"/>
              <a:tabLst>
                <a:tab pos="1041400" algn="l"/>
              </a:tabLst>
            </a:pPr>
            <a:r>
              <a:rPr sz="3600" spc="135" dirty="0">
                <a:solidFill>
                  <a:srgbClr val="0C3635"/>
                </a:solidFill>
                <a:latin typeface="Cambria"/>
                <a:cs typeface="Cambria"/>
              </a:rPr>
              <a:t>Particles</a:t>
            </a:r>
            <a:r>
              <a:rPr sz="3600" spc="225" dirty="0">
                <a:solidFill>
                  <a:srgbClr val="0C3635"/>
                </a:solidFill>
                <a:latin typeface="Cambria"/>
                <a:cs typeface="Cambria"/>
              </a:rPr>
              <a:t> </a:t>
            </a:r>
            <a:r>
              <a:rPr sz="3600" spc="120" dirty="0">
                <a:solidFill>
                  <a:srgbClr val="0C3635"/>
                </a:solidFill>
                <a:latin typeface="Cambria"/>
                <a:cs typeface="Cambria"/>
              </a:rPr>
              <a:t>with</a:t>
            </a:r>
            <a:r>
              <a:rPr sz="3600" spc="229" dirty="0">
                <a:solidFill>
                  <a:srgbClr val="0C3635"/>
                </a:solidFill>
                <a:latin typeface="Cambria"/>
                <a:cs typeface="Cambria"/>
              </a:rPr>
              <a:t> </a:t>
            </a:r>
            <a:r>
              <a:rPr sz="3600" spc="225" dirty="0">
                <a:solidFill>
                  <a:srgbClr val="0C3635"/>
                </a:solidFill>
                <a:latin typeface="Cambria"/>
                <a:cs typeface="Cambria"/>
              </a:rPr>
              <a:t>a</a:t>
            </a:r>
            <a:r>
              <a:rPr sz="3600" spc="215" dirty="0">
                <a:solidFill>
                  <a:srgbClr val="0C3635"/>
                </a:solidFill>
                <a:latin typeface="Cambria"/>
                <a:cs typeface="Cambria"/>
              </a:rPr>
              <a:t> </a:t>
            </a:r>
            <a:r>
              <a:rPr sz="3600" spc="114" dirty="0">
                <a:solidFill>
                  <a:srgbClr val="0C3635"/>
                </a:solidFill>
                <a:latin typeface="Cambria"/>
                <a:cs typeface="Cambria"/>
              </a:rPr>
              <a:t>diameter</a:t>
            </a:r>
            <a:r>
              <a:rPr sz="3600" spc="215" dirty="0">
                <a:solidFill>
                  <a:srgbClr val="0C3635"/>
                </a:solidFill>
                <a:latin typeface="Cambria"/>
                <a:cs typeface="Cambria"/>
              </a:rPr>
              <a:t> </a:t>
            </a:r>
            <a:r>
              <a:rPr sz="3600" spc="100" dirty="0">
                <a:solidFill>
                  <a:srgbClr val="0C3635"/>
                </a:solidFill>
                <a:latin typeface="Cambria"/>
                <a:cs typeface="Cambria"/>
              </a:rPr>
              <a:t>less</a:t>
            </a:r>
            <a:r>
              <a:rPr sz="3600" spc="215" dirty="0">
                <a:solidFill>
                  <a:srgbClr val="0C3635"/>
                </a:solidFill>
                <a:latin typeface="Cambria"/>
                <a:cs typeface="Cambria"/>
              </a:rPr>
              <a:t> </a:t>
            </a:r>
            <a:r>
              <a:rPr sz="3600" spc="190" dirty="0">
                <a:solidFill>
                  <a:srgbClr val="0C3635"/>
                </a:solidFill>
                <a:latin typeface="Cambria"/>
                <a:cs typeface="Cambria"/>
              </a:rPr>
              <a:t>than</a:t>
            </a:r>
            <a:r>
              <a:rPr sz="3600" spc="215" dirty="0">
                <a:solidFill>
                  <a:srgbClr val="0C3635"/>
                </a:solidFill>
                <a:latin typeface="Cambria"/>
                <a:cs typeface="Cambria"/>
              </a:rPr>
              <a:t> </a:t>
            </a:r>
            <a:r>
              <a:rPr sz="3600" dirty="0">
                <a:solidFill>
                  <a:srgbClr val="0C3635"/>
                </a:solidFill>
                <a:latin typeface="Cambria"/>
                <a:cs typeface="Cambria"/>
              </a:rPr>
              <a:t>or</a:t>
            </a:r>
            <a:r>
              <a:rPr sz="3600" spc="215" dirty="0">
                <a:solidFill>
                  <a:srgbClr val="0C3635"/>
                </a:solidFill>
                <a:latin typeface="Cambria"/>
                <a:cs typeface="Cambria"/>
              </a:rPr>
              <a:t> </a:t>
            </a:r>
            <a:r>
              <a:rPr sz="3600" spc="135" dirty="0">
                <a:solidFill>
                  <a:srgbClr val="0C3635"/>
                </a:solidFill>
                <a:latin typeface="Cambria"/>
                <a:cs typeface="Cambria"/>
              </a:rPr>
              <a:t>equal</a:t>
            </a:r>
            <a:r>
              <a:rPr sz="3600" spc="204" dirty="0">
                <a:solidFill>
                  <a:srgbClr val="0C3635"/>
                </a:solidFill>
                <a:latin typeface="Cambria"/>
                <a:cs typeface="Cambria"/>
              </a:rPr>
              <a:t> </a:t>
            </a:r>
            <a:r>
              <a:rPr sz="3600" dirty="0">
                <a:solidFill>
                  <a:srgbClr val="0C3635"/>
                </a:solidFill>
                <a:latin typeface="Cambria"/>
                <a:cs typeface="Cambria"/>
              </a:rPr>
              <a:t>to</a:t>
            </a:r>
            <a:r>
              <a:rPr sz="3600" spc="215" dirty="0">
                <a:solidFill>
                  <a:srgbClr val="0C3635"/>
                </a:solidFill>
                <a:latin typeface="Cambria"/>
                <a:cs typeface="Cambria"/>
              </a:rPr>
              <a:t> </a:t>
            </a:r>
            <a:r>
              <a:rPr sz="3600" spc="90" dirty="0">
                <a:solidFill>
                  <a:srgbClr val="0C3635"/>
                </a:solidFill>
                <a:latin typeface="Cambria"/>
                <a:cs typeface="Cambria"/>
              </a:rPr>
              <a:t>2.5</a:t>
            </a:r>
            <a:r>
              <a:rPr sz="3600" spc="215" dirty="0">
                <a:solidFill>
                  <a:srgbClr val="0C3635"/>
                </a:solidFill>
                <a:latin typeface="Cambria"/>
                <a:cs typeface="Cambria"/>
              </a:rPr>
              <a:t> </a:t>
            </a:r>
            <a:r>
              <a:rPr sz="3600" spc="145" dirty="0">
                <a:solidFill>
                  <a:srgbClr val="0C3635"/>
                </a:solidFill>
                <a:latin typeface="Cambria"/>
                <a:cs typeface="Cambria"/>
              </a:rPr>
              <a:t>µm</a:t>
            </a:r>
            <a:r>
              <a:rPr sz="3600" spc="215" dirty="0">
                <a:solidFill>
                  <a:srgbClr val="0C3635"/>
                </a:solidFill>
                <a:latin typeface="Cambria"/>
                <a:cs typeface="Cambria"/>
              </a:rPr>
              <a:t> </a:t>
            </a:r>
            <a:r>
              <a:rPr sz="3600" spc="105" dirty="0">
                <a:solidFill>
                  <a:srgbClr val="0C3635"/>
                </a:solidFill>
                <a:latin typeface="Cambria"/>
                <a:cs typeface="Cambria"/>
              </a:rPr>
              <a:t>are classified</a:t>
            </a:r>
            <a:r>
              <a:rPr sz="3600" spc="229" dirty="0">
                <a:solidFill>
                  <a:srgbClr val="0C3635"/>
                </a:solidFill>
                <a:latin typeface="Cambria"/>
                <a:cs typeface="Cambria"/>
              </a:rPr>
              <a:t> </a:t>
            </a:r>
            <a:r>
              <a:rPr sz="3600" spc="165" dirty="0">
                <a:solidFill>
                  <a:srgbClr val="0C3635"/>
                </a:solidFill>
                <a:latin typeface="Cambria"/>
                <a:cs typeface="Cambria"/>
              </a:rPr>
              <a:t>as</a:t>
            </a:r>
            <a:r>
              <a:rPr sz="3600" spc="200" dirty="0">
                <a:solidFill>
                  <a:srgbClr val="0C3635"/>
                </a:solidFill>
                <a:latin typeface="Cambria"/>
                <a:cs typeface="Cambria"/>
              </a:rPr>
              <a:t> </a:t>
            </a:r>
            <a:r>
              <a:rPr sz="3600" spc="210" dirty="0">
                <a:solidFill>
                  <a:srgbClr val="0C3635"/>
                </a:solidFill>
                <a:latin typeface="Cambria"/>
                <a:cs typeface="Cambria"/>
              </a:rPr>
              <a:t>PM2.5.</a:t>
            </a:r>
            <a:endParaRPr sz="3600" dirty="0">
              <a:latin typeface="Cambria"/>
              <a:cs typeface="Cambria"/>
            </a:endParaRPr>
          </a:p>
        </p:txBody>
      </p:sp>
      <p:grpSp>
        <p:nvGrpSpPr>
          <p:cNvPr id="3" name="object 3"/>
          <p:cNvGrpSpPr/>
          <p:nvPr/>
        </p:nvGrpSpPr>
        <p:grpSpPr>
          <a:xfrm>
            <a:off x="0" y="0"/>
            <a:ext cx="5334000" cy="10287000"/>
            <a:chOff x="0" y="0"/>
            <a:chExt cx="5334000" cy="10287000"/>
          </a:xfrm>
        </p:grpSpPr>
        <p:pic>
          <p:nvPicPr>
            <p:cNvPr id="4" name="object 4"/>
            <p:cNvPicPr/>
            <p:nvPr/>
          </p:nvPicPr>
          <p:blipFill>
            <a:blip r:embed="rId2" cstate="print"/>
            <a:stretch>
              <a:fillRect/>
            </a:stretch>
          </p:blipFill>
          <p:spPr>
            <a:xfrm>
              <a:off x="1543811" y="8391142"/>
              <a:ext cx="3790188" cy="1895853"/>
            </a:xfrm>
            <a:prstGeom prst="rect">
              <a:avLst/>
            </a:prstGeom>
          </p:spPr>
        </p:pic>
        <p:sp>
          <p:nvSpPr>
            <p:cNvPr id="5" name="object 5"/>
            <p:cNvSpPr/>
            <p:nvPr/>
          </p:nvSpPr>
          <p:spPr>
            <a:xfrm>
              <a:off x="0" y="0"/>
              <a:ext cx="2847340" cy="10287000"/>
            </a:xfrm>
            <a:custGeom>
              <a:avLst/>
              <a:gdLst/>
              <a:ahLst/>
              <a:cxnLst/>
              <a:rect l="l" t="t" r="r" b="b"/>
              <a:pathLst>
                <a:path w="2847340" h="10287000">
                  <a:moveTo>
                    <a:pt x="0" y="10287000"/>
                  </a:moveTo>
                  <a:lnTo>
                    <a:pt x="2846831" y="10287000"/>
                  </a:lnTo>
                  <a:lnTo>
                    <a:pt x="2846831" y="0"/>
                  </a:lnTo>
                  <a:lnTo>
                    <a:pt x="0" y="0"/>
                  </a:lnTo>
                  <a:lnTo>
                    <a:pt x="0" y="10287000"/>
                  </a:lnTo>
                  <a:close/>
                </a:path>
              </a:pathLst>
            </a:custGeom>
            <a:solidFill>
              <a:srgbClr val="056050"/>
            </a:solidFill>
          </p:spPr>
          <p:txBody>
            <a:bodyPr wrap="square" lIns="0" tIns="0" rIns="0" bIns="0" rtlCol="0"/>
            <a:lstStyle/>
            <a:p>
              <a:endParaRPr/>
            </a:p>
          </p:txBody>
        </p:sp>
        <p:pic>
          <p:nvPicPr>
            <p:cNvPr id="6" name="object 6"/>
            <p:cNvPicPr/>
            <p:nvPr/>
          </p:nvPicPr>
          <p:blipFill>
            <a:blip r:embed="rId3" cstate="print"/>
            <a:stretch>
              <a:fillRect/>
            </a:stretch>
          </p:blipFill>
          <p:spPr>
            <a:xfrm>
              <a:off x="1062227" y="5382767"/>
              <a:ext cx="961644" cy="3008375"/>
            </a:xfrm>
            <a:prstGeom prst="rect">
              <a:avLst/>
            </a:prstGeom>
          </p:spPr>
        </p:pic>
      </p:grpSp>
      <p:sp>
        <p:nvSpPr>
          <p:cNvPr id="7" name="object 7"/>
          <p:cNvSpPr txBox="1">
            <a:spLocks noGrp="1"/>
          </p:cNvSpPr>
          <p:nvPr>
            <p:ph type="title"/>
          </p:nvPr>
        </p:nvSpPr>
        <p:spPr>
          <a:xfrm>
            <a:off x="2847340" y="465835"/>
            <a:ext cx="15440660" cy="848360"/>
          </a:xfrm>
          <a:prstGeom prst="rect">
            <a:avLst/>
          </a:prstGeom>
        </p:spPr>
        <p:txBody>
          <a:bodyPr vert="horz" wrap="square" lIns="0" tIns="12700" rIns="0" bIns="0" rtlCol="0">
            <a:spAutoFit/>
          </a:bodyPr>
          <a:lstStyle/>
          <a:p>
            <a:pPr marL="12700" algn="ctr">
              <a:lnSpc>
                <a:spcPct val="100000"/>
              </a:lnSpc>
              <a:spcBef>
                <a:spcPts val="100"/>
              </a:spcBef>
            </a:pPr>
            <a:r>
              <a:rPr spc="680" dirty="0">
                <a:solidFill>
                  <a:srgbClr val="0C3635"/>
                </a:solidFill>
              </a:rPr>
              <a:t>INTRODUCTION</a:t>
            </a:r>
          </a:p>
        </p:txBody>
      </p:sp>
      <p:sp>
        <p:nvSpPr>
          <p:cNvPr id="8" name="Slide Number Placeholder 7"/>
          <p:cNvSpPr>
            <a:spLocks noGrp="1"/>
          </p:cNvSpPr>
          <p:nvPr>
            <p:ph type="sldNum" sz="quarter" idx="7"/>
          </p:nvPr>
        </p:nvSpPr>
        <p:spPr>
          <a:xfrm>
            <a:off x="16116300" y="9563100"/>
            <a:ext cx="2362200" cy="369332"/>
          </a:xfrm>
        </p:spPr>
        <p:txBody>
          <a:bodyPr/>
          <a:lstStyle/>
          <a:p>
            <a:pPr algn="ctr"/>
            <a:fld id="{B6F15528-21DE-4FAA-801E-634DDDAF4B2B}" type="slidenum">
              <a:rPr lang="en-US" sz="2400" b="1" smtClean="0">
                <a:solidFill>
                  <a:schemeClr val="tx1"/>
                </a:solidFill>
                <a:latin typeface="Cambria" panose="02040503050406030204" pitchFamily="18" charset="0"/>
                <a:ea typeface="Cambria" panose="02040503050406030204" pitchFamily="18" charset="0"/>
              </a:rPr>
              <a:pPr algn="ctr"/>
              <a:t>4</a:t>
            </a:fld>
            <a:endParaRPr lang="en-US" sz="2400" b="1" dirty="0">
              <a:solidFill>
                <a:schemeClr val="tx1"/>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66719" y="455734"/>
            <a:ext cx="11585302" cy="8606202"/>
          </a:xfrm>
          <a:prstGeom prst="rect">
            <a:avLst/>
          </a:prstGeom>
        </p:spPr>
        <p:txBody>
          <a:bodyPr vert="horz" wrap="square" lIns="0" tIns="321310" rIns="0" bIns="0" rtlCol="0">
            <a:spAutoFit/>
          </a:bodyPr>
          <a:lstStyle/>
          <a:p>
            <a:pPr marL="421005" indent="-421005">
              <a:lnSpc>
                <a:spcPct val="100000"/>
              </a:lnSpc>
              <a:spcBef>
                <a:spcPts val="2530"/>
              </a:spcBef>
              <a:buSzPct val="97222"/>
              <a:buFont typeface="Wingdings"/>
              <a:buChar char=""/>
              <a:tabLst>
                <a:tab pos="421005" algn="l"/>
              </a:tabLst>
            </a:pPr>
            <a:r>
              <a:rPr lang="en-US" sz="3600" b="1" spc="204" dirty="0">
                <a:latin typeface="Cambria"/>
                <a:cs typeface="Cambria"/>
              </a:rPr>
              <a:t>T</a:t>
            </a:r>
            <a:r>
              <a:rPr sz="3600" b="1" spc="130" dirty="0">
                <a:latin typeface="Cambria"/>
                <a:cs typeface="Cambria"/>
              </a:rPr>
              <a:t>he</a:t>
            </a:r>
            <a:r>
              <a:rPr sz="3600" b="1" spc="215" dirty="0">
                <a:latin typeface="Cambria"/>
                <a:cs typeface="Cambria"/>
              </a:rPr>
              <a:t> </a:t>
            </a:r>
            <a:r>
              <a:rPr sz="3600" b="1" spc="170" dirty="0">
                <a:latin typeface="Cambria"/>
                <a:cs typeface="Cambria"/>
              </a:rPr>
              <a:t>health</a:t>
            </a:r>
            <a:r>
              <a:rPr sz="3600" b="1" spc="220" dirty="0">
                <a:latin typeface="Cambria"/>
                <a:cs typeface="Cambria"/>
              </a:rPr>
              <a:t> </a:t>
            </a:r>
            <a:r>
              <a:rPr sz="3600" b="1" spc="85" dirty="0">
                <a:latin typeface="Cambria"/>
                <a:cs typeface="Cambria"/>
              </a:rPr>
              <a:t>effects</a:t>
            </a:r>
            <a:r>
              <a:rPr sz="3600" b="1" spc="220" dirty="0">
                <a:latin typeface="Cambria"/>
                <a:cs typeface="Cambria"/>
              </a:rPr>
              <a:t> </a:t>
            </a:r>
            <a:r>
              <a:rPr sz="3600" b="1" spc="100" dirty="0">
                <a:latin typeface="Cambria"/>
                <a:cs typeface="Cambria"/>
              </a:rPr>
              <a:t>due</a:t>
            </a:r>
            <a:r>
              <a:rPr sz="3600" b="1" spc="220" dirty="0">
                <a:latin typeface="Cambria"/>
                <a:cs typeface="Cambria"/>
              </a:rPr>
              <a:t> </a:t>
            </a:r>
            <a:r>
              <a:rPr sz="3600" b="1" dirty="0">
                <a:latin typeface="Cambria"/>
                <a:cs typeface="Cambria"/>
              </a:rPr>
              <a:t>to</a:t>
            </a:r>
            <a:r>
              <a:rPr sz="3600" b="1" spc="220" dirty="0">
                <a:latin typeface="Cambria"/>
                <a:cs typeface="Cambria"/>
              </a:rPr>
              <a:t> </a:t>
            </a:r>
            <a:r>
              <a:rPr lang="en-US" sz="3600" b="1" spc="95" dirty="0">
                <a:latin typeface="Cambria"/>
                <a:cs typeface="Cambria"/>
              </a:rPr>
              <a:t>PM2.5</a:t>
            </a:r>
            <a:endParaRPr sz="3600" b="1" dirty="0">
              <a:latin typeface="Cambria"/>
              <a:cs typeface="Cambria"/>
            </a:endParaRPr>
          </a:p>
          <a:p>
            <a:pPr marL="812800" lvl="1" indent="-342900">
              <a:lnSpc>
                <a:spcPct val="100000"/>
              </a:lnSpc>
              <a:spcBef>
                <a:spcPts val="1880"/>
              </a:spcBef>
              <a:buFont typeface="Arial MT"/>
              <a:buChar char="•"/>
              <a:tabLst>
                <a:tab pos="812800" algn="l"/>
              </a:tabLst>
            </a:pPr>
            <a:r>
              <a:rPr sz="2800" spc="150" dirty="0">
                <a:latin typeface="Cambria"/>
                <a:cs typeface="Cambria"/>
              </a:rPr>
              <a:t>Asthma</a:t>
            </a:r>
            <a:endParaRPr sz="2800" dirty="0">
              <a:latin typeface="Cambria"/>
              <a:cs typeface="Cambria"/>
            </a:endParaRPr>
          </a:p>
          <a:p>
            <a:pPr marL="812800" lvl="1" indent="-342900">
              <a:lnSpc>
                <a:spcPct val="100000"/>
              </a:lnSpc>
              <a:spcBef>
                <a:spcPts val="1680"/>
              </a:spcBef>
              <a:buFont typeface="Arial MT"/>
              <a:buChar char="•"/>
              <a:tabLst>
                <a:tab pos="812800" algn="l"/>
              </a:tabLst>
            </a:pPr>
            <a:r>
              <a:rPr sz="2800" spc="180" dirty="0">
                <a:latin typeface="Cambria"/>
                <a:cs typeface="Cambria"/>
              </a:rPr>
              <a:t>Lung </a:t>
            </a:r>
            <a:r>
              <a:rPr sz="2800" spc="55" dirty="0">
                <a:latin typeface="Cambria"/>
                <a:cs typeface="Cambria"/>
              </a:rPr>
              <a:t>cancer</a:t>
            </a:r>
            <a:endParaRPr sz="2800" dirty="0">
              <a:latin typeface="Cambria"/>
              <a:cs typeface="Cambria"/>
            </a:endParaRPr>
          </a:p>
          <a:p>
            <a:pPr marL="812800" lvl="1" indent="-342900">
              <a:lnSpc>
                <a:spcPct val="100000"/>
              </a:lnSpc>
              <a:spcBef>
                <a:spcPts val="1680"/>
              </a:spcBef>
              <a:buFont typeface="Arial MT"/>
              <a:buChar char="•"/>
              <a:tabLst>
                <a:tab pos="812800" algn="l"/>
              </a:tabLst>
            </a:pPr>
            <a:r>
              <a:rPr sz="2800" spc="145" dirty="0">
                <a:latin typeface="Cambria"/>
                <a:cs typeface="Cambria"/>
              </a:rPr>
              <a:t>Birth</a:t>
            </a:r>
            <a:r>
              <a:rPr sz="2800" spc="195" dirty="0">
                <a:latin typeface="Cambria"/>
                <a:cs typeface="Cambria"/>
              </a:rPr>
              <a:t> </a:t>
            </a:r>
            <a:r>
              <a:rPr sz="2800" spc="45" dirty="0">
                <a:latin typeface="Cambria"/>
                <a:cs typeface="Cambria"/>
              </a:rPr>
              <a:t>defects</a:t>
            </a:r>
            <a:endParaRPr sz="2800" dirty="0">
              <a:latin typeface="Cambria"/>
              <a:cs typeface="Cambria"/>
            </a:endParaRPr>
          </a:p>
          <a:p>
            <a:pPr marL="812800" lvl="1" indent="-342900">
              <a:lnSpc>
                <a:spcPct val="100000"/>
              </a:lnSpc>
              <a:spcBef>
                <a:spcPts val="1685"/>
              </a:spcBef>
              <a:buFont typeface="Arial MT"/>
              <a:buChar char="•"/>
              <a:tabLst>
                <a:tab pos="812800" algn="l"/>
              </a:tabLst>
            </a:pPr>
            <a:r>
              <a:rPr sz="2800" spc="114" dirty="0">
                <a:latin typeface="Cambria"/>
                <a:cs typeface="Cambria"/>
              </a:rPr>
              <a:t>Premature</a:t>
            </a:r>
            <a:r>
              <a:rPr sz="2800" spc="195" dirty="0">
                <a:latin typeface="Cambria"/>
                <a:cs typeface="Cambria"/>
              </a:rPr>
              <a:t> </a:t>
            </a:r>
            <a:r>
              <a:rPr sz="2800" spc="90" dirty="0">
                <a:latin typeface="Cambria"/>
                <a:cs typeface="Cambria"/>
              </a:rPr>
              <a:t>death</a:t>
            </a:r>
            <a:endParaRPr sz="2800" dirty="0">
              <a:latin typeface="Cambria"/>
              <a:cs typeface="Cambria"/>
            </a:endParaRPr>
          </a:p>
          <a:p>
            <a:pPr lvl="1">
              <a:lnSpc>
                <a:spcPct val="100000"/>
              </a:lnSpc>
              <a:spcBef>
                <a:spcPts val="2635"/>
              </a:spcBef>
              <a:buFont typeface="Arial MT"/>
              <a:buChar char="•"/>
            </a:pPr>
            <a:endParaRPr sz="2800" dirty="0">
              <a:latin typeface="Cambria"/>
              <a:cs typeface="Cambria"/>
            </a:endParaRPr>
          </a:p>
          <a:p>
            <a:pPr marL="398145" indent="-385445">
              <a:lnSpc>
                <a:spcPct val="100000"/>
              </a:lnSpc>
              <a:buSzPct val="72222"/>
              <a:buFont typeface="Wingdings"/>
              <a:buChar char=""/>
              <a:tabLst>
                <a:tab pos="398145" algn="l"/>
              </a:tabLst>
            </a:pPr>
            <a:r>
              <a:rPr lang="en-US" sz="3600" b="1" spc="200" dirty="0">
                <a:latin typeface="Cambria"/>
                <a:cs typeface="Cambria"/>
              </a:rPr>
              <a:t>T</a:t>
            </a:r>
            <a:r>
              <a:rPr sz="3600" b="1" spc="145" dirty="0">
                <a:latin typeface="Cambria"/>
                <a:cs typeface="Cambria"/>
              </a:rPr>
              <a:t>he</a:t>
            </a:r>
            <a:r>
              <a:rPr sz="3600" b="1" spc="220" dirty="0">
                <a:latin typeface="Cambria"/>
                <a:cs typeface="Cambria"/>
              </a:rPr>
              <a:t> </a:t>
            </a:r>
            <a:r>
              <a:rPr sz="3600" b="1" spc="90" dirty="0">
                <a:latin typeface="Cambria"/>
                <a:cs typeface="Cambria"/>
              </a:rPr>
              <a:t>factors</a:t>
            </a:r>
            <a:r>
              <a:rPr sz="3600" b="1" spc="220" dirty="0">
                <a:latin typeface="Cambria"/>
                <a:cs typeface="Cambria"/>
              </a:rPr>
              <a:t> </a:t>
            </a:r>
            <a:r>
              <a:rPr sz="3600" b="1" spc="110" dirty="0">
                <a:latin typeface="Cambria"/>
                <a:cs typeface="Cambria"/>
              </a:rPr>
              <a:t>affecting</a:t>
            </a:r>
            <a:r>
              <a:rPr sz="3600" b="1" spc="210" dirty="0">
                <a:latin typeface="Cambria"/>
                <a:cs typeface="Cambria"/>
              </a:rPr>
              <a:t> </a:t>
            </a:r>
            <a:r>
              <a:rPr lang="en-US" sz="3600" b="1" spc="95" dirty="0">
                <a:latin typeface="Cambria"/>
                <a:cs typeface="Cambria"/>
              </a:rPr>
              <a:t>PM2.5</a:t>
            </a:r>
            <a:endParaRPr sz="3600" b="1" dirty="0">
              <a:latin typeface="Cambria"/>
              <a:cs typeface="Cambria"/>
            </a:endParaRPr>
          </a:p>
          <a:p>
            <a:pPr marL="812800" marR="5080" lvl="1" indent="-342900">
              <a:lnSpc>
                <a:spcPct val="150000"/>
              </a:lnSpc>
              <a:spcBef>
                <a:spcPts val="204"/>
              </a:spcBef>
              <a:buFont typeface="Arial MT"/>
              <a:buChar char="•"/>
              <a:tabLst>
                <a:tab pos="812800" algn="l"/>
              </a:tabLst>
            </a:pPr>
            <a:r>
              <a:rPr sz="2800" spc="114" dirty="0">
                <a:latin typeface="Cambria"/>
                <a:cs typeface="Cambria"/>
              </a:rPr>
              <a:t>Vehicular</a:t>
            </a:r>
            <a:r>
              <a:rPr sz="2800" spc="235" dirty="0">
                <a:latin typeface="Cambria"/>
                <a:cs typeface="Cambria"/>
              </a:rPr>
              <a:t> </a:t>
            </a:r>
            <a:r>
              <a:rPr sz="2800" spc="75" dirty="0">
                <a:latin typeface="Cambria"/>
                <a:cs typeface="Cambria"/>
              </a:rPr>
              <a:t>emissions</a:t>
            </a:r>
            <a:endParaRPr lang="en-US" sz="2800" spc="225" dirty="0">
              <a:latin typeface="Cambria"/>
              <a:cs typeface="Cambria"/>
            </a:endParaRPr>
          </a:p>
          <a:p>
            <a:pPr marL="812800" marR="5080" lvl="1" indent="-342900">
              <a:lnSpc>
                <a:spcPct val="150000"/>
              </a:lnSpc>
              <a:spcBef>
                <a:spcPts val="204"/>
              </a:spcBef>
              <a:buFont typeface="Arial MT"/>
              <a:buChar char="•"/>
              <a:tabLst>
                <a:tab pos="812800" algn="l"/>
              </a:tabLst>
            </a:pPr>
            <a:r>
              <a:rPr sz="2800" spc="125" dirty="0">
                <a:latin typeface="Cambria"/>
                <a:cs typeface="Cambria"/>
              </a:rPr>
              <a:t>Industrial</a:t>
            </a:r>
            <a:r>
              <a:rPr sz="2800" spc="215" dirty="0">
                <a:latin typeface="Cambria"/>
                <a:cs typeface="Cambria"/>
              </a:rPr>
              <a:t> </a:t>
            </a:r>
            <a:r>
              <a:rPr sz="2800" spc="100" dirty="0">
                <a:latin typeface="Cambria"/>
                <a:cs typeface="Cambria"/>
              </a:rPr>
              <a:t>activities</a:t>
            </a:r>
            <a:r>
              <a:rPr sz="2800" spc="215" dirty="0">
                <a:latin typeface="Cambria"/>
                <a:cs typeface="Cambria"/>
              </a:rPr>
              <a:t> </a:t>
            </a:r>
            <a:endParaRPr lang="en-US" sz="2800" spc="215" dirty="0">
              <a:latin typeface="Cambria"/>
              <a:cs typeface="Cambria"/>
            </a:endParaRPr>
          </a:p>
          <a:p>
            <a:pPr marL="812800" marR="5080" lvl="1" indent="-342900">
              <a:lnSpc>
                <a:spcPct val="150000"/>
              </a:lnSpc>
              <a:spcBef>
                <a:spcPts val="204"/>
              </a:spcBef>
              <a:buFont typeface="Arial MT"/>
              <a:buChar char="•"/>
              <a:tabLst>
                <a:tab pos="812800" algn="l"/>
              </a:tabLst>
            </a:pPr>
            <a:r>
              <a:rPr sz="2800" spc="110" dirty="0">
                <a:latin typeface="Cambria"/>
                <a:cs typeface="Cambria"/>
              </a:rPr>
              <a:t>agricultural</a:t>
            </a:r>
            <a:r>
              <a:rPr sz="2800" spc="229" dirty="0">
                <a:latin typeface="Cambria"/>
                <a:cs typeface="Cambria"/>
              </a:rPr>
              <a:t> </a:t>
            </a:r>
            <a:r>
              <a:rPr sz="2800" spc="80" dirty="0">
                <a:latin typeface="Cambria"/>
                <a:cs typeface="Cambria"/>
              </a:rPr>
              <a:t>practices</a:t>
            </a:r>
            <a:endParaRPr lang="en-US" sz="2800" spc="80" dirty="0">
              <a:latin typeface="Cambria"/>
              <a:cs typeface="Cambria"/>
            </a:endParaRPr>
          </a:p>
          <a:p>
            <a:pPr marL="812800" marR="5080" lvl="1" indent="-342900">
              <a:lnSpc>
                <a:spcPct val="150000"/>
              </a:lnSpc>
              <a:spcBef>
                <a:spcPts val="204"/>
              </a:spcBef>
              <a:buFont typeface="Arial MT"/>
              <a:buChar char="•"/>
              <a:tabLst>
                <a:tab pos="812800" algn="l"/>
              </a:tabLst>
            </a:pPr>
            <a:r>
              <a:rPr sz="2800" spc="70" dirty="0">
                <a:latin typeface="Cambria"/>
                <a:cs typeface="Cambria"/>
              </a:rPr>
              <a:t>weather conditions</a:t>
            </a:r>
            <a:r>
              <a:rPr sz="2800" spc="190" dirty="0">
                <a:latin typeface="Cambria"/>
                <a:cs typeface="Cambria"/>
              </a:rPr>
              <a:t> </a:t>
            </a:r>
            <a:endParaRPr lang="en-US" sz="2800" spc="190" dirty="0">
              <a:latin typeface="Cambria"/>
              <a:cs typeface="Cambria"/>
            </a:endParaRPr>
          </a:p>
          <a:p>
            <a:pPr marL="812800" marR="5080" lvl="1" indent="-342900">
              <a:lnSpc>
                <a:spcPct val="150000"/>
              </a:lnSpc>
              <a:spcBef>
                <a:spcPts val="204"/>
              </a:spcBef>
              <a:buFont typeface="Arial MT"/>
              <a:buChar char="•"/>
              <a:tabLst>
                <a:tab pos="812800" algn="l"/>
              </a:tabLst>
            </a:pPr>
            <a:r>
              <a:rPr sz="2800" spc="135" dirty="0">
                <a:latin typeface="Cambria"/>
                <a:cs typeface="Cambria"/>
              </a:rPr>
              <a:t>natural</a:t>
            </a:r>
            <a:r>
              <a:rPr sz="2800" spc="190" dirty="0">
                <a:latin typeface="Cambria"/>
                <a:cs typeface="Cambria"/>
              </a:rPr>
              <a:t> </a:t>
            </a:r>
            <a:r>
              <a:rPr sz="2800" spc="50" dirty="0">
                <a:latin typeface="Cambria"/>
                <a:cs typeface="Cambria"/>
              </a:rPr>
              <a:t>sources</a:t>
            </a:r>
            <a:r>
              <a:rPr sz="2800" spc="185" dirty="0">
                <a:latin typeface="Cambria"/>
                <a:cs typeface="Cambria"/>
              </a:rPr>
              <a:t> </a:t>
            </a:r>
            <a:r>
              <a:rPr sz="2800" spc="105" dirty="0">
                <a:latin typeface="Cambria"/>
                <a:cs typeface="Cambria"/>
              </a:rPr>
              <a:t>like</a:t>
            </a:r>
            <a:r>
              <a:rPr sz="2800" spc="200" dirty="0">
                <a:latin typeface="Cambria"/>
                <a:cs typeface="Cambria"/>
              </a:rPr>
              <a:t> </a:t>
            </a:r>
            <a:r>
              <a:rPr sz="2800" spc="70" dirty="0">
                <a:latin typeface="Cambria"/>
                <a:cs typeface="Cambria"/>
              </a:rPr>
              <a:t>wildfires</a:t>
            </a:r>
            <a:endParaRPr sz="2800" dirty="0">
              <a:latin typeface="Cambria"/>
              <a:cs typeface="Cambria"/>
            </a:endParaRPr>
          </a:p>
          <a:p>
            <a:pPr marL="469900">
              <a:lnSpc>
                <a:spcPct val="100000"/>
              </a:lnSpc>
              <a:spcBef>
                <a:spcPts val="685"/>
              </a:spcBef>
            </a:pPr>
            <a:r>
              <a:rPr sz="2200" spc="100" dirty="0">
                <a:solidFill>
                  <a:srgbClr val="FFFFFF"/>
                </a:solidFill>
                <a:latin typeface="Cambria"/>
                <a:cs typeface="Cambria"/>
              </a:rPr>
              <a:t>Asthma</a:t>
            </a:r>
            <a:endParaRPr sz="2200" dirty="0">
              <a:latin typeface="Cambria"/>
              <a:cs typeface="Cambria"/>
            </a:endParaRPr>
          </a:p>
        </p:txBody>
      </p:sp>
      <p:pic>
        <p:nvPicPr>
          <p:cNvPr id="10" name="object 8"/>
          <p:cNvPicPr/>
          <p:nvPr/>
        </p:nvPicPr>
        <p:blipFill>
          <a:blip r:embed="rId2" cstate="print"/>
          <a:stretch>
            <a:fillRect/>
          </a:stretch>
        </p:blipFill>
        <p:spPr>
          <a:xfrm>
            <a:off x="14671400" y="-30726"/>
            <a:ext cx="3616600" cy="6514633"/>
          </a:xfrm>
          <a:prstGeom prst="rect">
            <a:avLst/>
          </a:prstGeom>
        </p:spPr>
      </p:pic>
      <p:sp>
        <p:nvSpPr>
          <p:cNvPr id="11" name="Slide Number Placeholder 10"/>
          <p:cNvSpPr>
            <a:spLocks noGrp="1"/>
          </p:cNvSpPr>
          <p:nvPr>
            <p:ph type="sldNum" sz="quarter" idx="7"/>
          </p:nvPr>
        </p:nvSpPr>
        <p:spPr>
          <a:xfrm>
            <a:off x="15697200" y="9563100"/>
            <a:ext cx="3162310" cy="369332"/>
          </a:xfrm>
        </p:spPr>
        <p:txBody>
          <a:bodyPr/>
          <a:lstStyle/>
          <a:p>
            <a:pPr algn="ctr"/>
            <a:fld id="{B6F15528-21DE-4FAA-801E-634DDDAF4B2B}" type="slidenum">
              <a:rPr lang="en-US" sz="2400" b="1" smtClean="0">
                <a:solidFill>
                  <a:schemeClr val="tx1"/>
                </a:solidFill>
                <a:latin typeface="Cambria" panose="02040503050406030204" pitchFamily="18" charset="0"/>
                <a:ea typeface="Cambria" panose="02040503050406030204" pitchFamily="18" charset="0"/>
              </a:rPr>
              <a:pPr algn="ctr"/>
              <a:t>5</a:t>
            </a:fld>
            <a:endParaRPr lang="en-US" sz="2400" b="1" dirty="0">
              <a:solidFill>
                <a:schemeClr val="tx1"/>
              </a:solidFill>
              <a:latin typeface="Cambria" panose="02040503050406030204" pitchFamily="18" charset="0"/>
              <a:ea typeface="Cambria" panose="02040503050406030204" pitchFamily="18" charset="0"/>
            </a:endParaRPr>
          </a:p>
        </p:txBody>
      </p:sp>
      <p:grpSp>
        <p:nvGrpSpPr>
          <p:cNvPr id="9" name="object 6"/>
          <p:cNvGrpSpPr/>
          <p:nvPr/>
        </p:nvGrpSpPr>
        <p:grpSpPr>
          <a:xfrm>
            <a:off x="0" y="0"/>
            <a:ext cx="2819400" cy="10287000"/>
            <a:chOff x="0" y="0"/>
            <a:chExt cx="3086100" cy="10287000"/>
          </a:xfrm>
        </p:grpSpPr>
        <p:sp>
          <p:nvSpPr>
            <p:cNvPr id="12" name="object 7"/>
            <p:cNvSpPr/>
            <p:nvPr/>
          </p:nvSpPr>
          <p:spPr>
            <a:xfrm>
              <a:off x="0" y="0"/>
              <a:ext cx="3086100" cy="10287000"/>
            </a:xfrm>
            <a:custGeom>
              <a:avLst/>
              <a:gdLst/>
              <a:ahLst/>
              <a:cxnLst/>
              <a:rect l="l" t="t" r="r" b="b"/>
              <a:pathLst>
                <a:path w="3086100" h="10287000">
                  <a:moveTo>
                    <a:pt x="3086100" y="0"/>
                  </a:moveTo>
                  <a:lnTo>
                    <a:pt x="0" y="0"/>
                  </a:lnTo>
                  <a:lnTo>
                    <a:pt x="0" y="10287000"/>
                  </a:lnTo>
                  <a:lnTo>
                    <a:pt x="3086100" y="10287000"/>
                  </a:lnTo>
                  <a:lnTo>
                    <a:pt x="3086100" y="0"/>
                  </a:lnTo>
                  <a:close/>
                </a:path>
              </a:pathLst>
            </a:custGeom>
            <a:solidFill>
              <a:srgbClr val="056050"/>
            </a:solidFill>
          </p:spPr>
          <p:txBody>
            <a:bodyPr wrap="square" lIns="0" tIns="0" rIns="0" bIns="0" rtlCol="0"/>
            <a:lstStyle/>
            <a:p>
              <a:endParaRPr/>
            </a:p>
          </p:txBody>
        </p:sp>
        <p:pic>
          <p:nvPicPr>
            <p:cNvPr id="13" name="object 8"/>
            <p:cNvPicPr/>
            <p:nvPr/>
          </p:nvPicPr>
          <p:blipFill>
            <a:blip r:embed="rId3" cstate="print"/>
            <a:stretch>
              <a:fillRect/>
            </a:stretch>
          </p:blipFill>
          <p:spPr>
            <a:xfrm>
              <a:off x="1062227" y="5382767"/>
              <a:ext cx="961644" cy="3008375"/>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67176" y="2114702"/>
            <a:ext cx="14187424" cy="6291466"/>
          </a:xfrm>
          <a:prstGeom prst="rect">
            <a:avLst/>
          </a:prstGeom>
        </p:spPr>
        <p:txBody>
          <a:bodyPr vert="horz" wrap="square" lIns="0" tIns="12700" rIns="0" bIns="0" rtlCol="0">
            <a:spAutoFit/>
          </a:bodyPr>
          <a:lstStyle/>
          <a:p>
            <a:pPr marL="469900" marR="5080" indent="-457200">
              <a:lnSpc>
                <a:spcPct val="150100"/>
              </a:lnSpc>
              <a:spcBef>
                <a:spcPts val="100"/>
              </a:spcBef>
              <a:buAutoNum type="arabicPeriod"/>
              <a:tabLst>
                <a:tab pos="469900" algn="l"/>
              </a:tabLst>
            </a:pPr>
            <a:r>
              <a:rPr sz="3400" spc="55" dirty="0">
                <a:latin typeface="Cambria"/>
                <a:cs typeface="Cambria"/>
              </a:rPr>
              <a:t>To</a:t>
            </a:r>
            <a:r>
              <a:rPr sz="3400" spc="225" dirty="0">
                <a:latin typeface="Cambria"/>
                <a:cs typeface="Cambria"/>
              </a:rPr>
              <a:t> </a:t>
            </a:r>
            <a:r>
              <a:rPr sz="3400" spc="45" dirty="0">
                <a:latin typeface="Cambria"/>
                <a:cs typeface="Cambria"/>
              </a:rPr>
              <a:t>develop</a:t>
            </a:r>
            <a:r>
              <a:rPr sz="3400" spc="220" dirty="0">
                <a:latin typeface="Cambria"/>
                <a:cs typeface="Cambria"/>
              </a:rPr>
              <a:t> </a:t>
            </a:r>
            <a:r>
              <a:rPr sz="3400" spc="215" dirty="0">
                <a:latin typeface="Cambria"/>
                <a:cs typeface="Cambria"/>
              </a:rPr>
              <a:t>a</a:t>
            </a:r>
            <a:r>
              <a:rPr sz="3400" spc="229" dirty="0">
                <a:latin typeface="Cambria"/>
                <a:cs typeface="Cambria"/>
              </a:rPr>
              <a:t> </a:t>
            </a:r>
            <a:r>
              <a:rPr sz="3400" spc="75" dirty="0">
                <a:latin typeface="Cambria"/>
                <a:cs typeface="Cambria"/>
              </a:rPr>
              <a:t>predictive</a:t>
            </a:r>
            <a:r>
              <a:rPr sz="3400" spc="225" dirty="0">
                <a:latin typeface="Cambria"/>
                <a:cs typeface="Cambria"/>
              </a:rPr>
              <a:t> </a:t>
            </a:r>
            <a:r>
              <a:rPr sz="3400" spc="50" dirty="0">
                <a:latin typeface="Cambria"/>
                <a:cs typeface="Cambria"/>
              </a:rPr>
              <a:t>model</a:t>
            </a:r>
            <a:r>
              <a:rPr sz="3400" spc="225" dirty="0">
                <a:latin typeface="Cambria"/>
                <a:cs typeface="Cambria"/>
              </a:rPr>
              <a:t> </a:t>
            </a:r>
            <a:r>
              <a:rPr sz="3400" spc="135" dirty="0">
                <a:latin typeface="Cambria"/>
                <a:cs typeface="Cambria"/>
              </a:rPr>
              <a:t>using</a:t>
            </a:r>
            <a:r>
              <a:rPr sz="3400" spc="250" dirty="0">
                <a:latin typeface="Cambria"/>
                <a:cs typeface="Cambria"/>
              </a:rPr>
              <a:t> </a:t>
            </a:r>
            <a:r>
              <a:rPr sz="3400" dirty="0">
                <a:latin typeface="Cambria"/>
                <a:cs typeface="Cambria"/>
              </a:rPr>
              <a:t>deep</a:t>
            </a:r>
            <a:r>
              <a:rPr sz="3400" spc="210" dirty="0">
                <a:latin typeface="Cambria"/>
                <a:cs typeface="Cambria"/>
              </a:rPr>
              <a:t> </a:t>
            </a:r>
            <a:r>
              <a:rPr sz="3400" spc="130" dirty="0">
                <a:latin typeface="Cambria"/>
                <a:cs typeface="Cambria"/>
              </a:rPr>
              <a:t>learning</a:t>
            </a:r>
            <a:r>
              <a:rPr sz="3400" spc="240" dirty="0">
                <a:latin typeface="Cambria"/>
                <a:cs typeface="Cambria"/>
              </a:rPr>
              <a:t> </a:t>
            </a:r>
            <a:r>
              <a:rPr sz="3400" spc="100" dirty="0">
                <a:latin typeface="Cambria"/>
                <a:cs typeface="Cambria"/>
              </a:rPr>
              <a:t>techniques</a:t>
            </a:r>
            <a:r>
              <a:rPr sz="3400" spc="235" dirty="0">
                <a:latin typeface="Cambria"/>
                <a:cs typeface="Cambria"/>
              </a:rPr>
              <a:t> </a:t>
            </a:r>
            <a:r>
              <a:rPr sz="3400" spc="-25" dirty="0">
                <a:latin typeface="Cambria"/>
                <a:cs typeface="Cambria"/>
              </a:rPr>
              <a:t>to </a:t>
            </a:r>
            <a:r>
              <a:rPr sz="3400" spc="70" dirty="0">
                <a:latin typeface="Cambria"/>
                <a:cs typeface="Cambria"/>
              </a:rPr>
              <a:t>predict</a:t>
            </a:r>
            <a:r>
              <a:rPr sz="3400" spc="210" dirty="0">
                <a:latin typeface="Cambria"/>
                <a:cs typeface="Cambria"/>
              </a:rPr>
              <a:t> </a:t>
            </a:r>
            <a:r>
              <a:rPr sz="3400" spc="195" dirty="0">
                <a:latin typeface="Cambria"/>
                <a:cs typeface="Cambria"/>
              </a:rPr>
              <a:t>PM2.5</a:t>
            </a:r>
            <a:r>
              <a:rPr sz="3400" spc="225" dirty="0">
                <a:latin typeface="Cambria"/>
                <a:cs typeface="Cambria"/>
              </a:rPr>
              <a:t> </a:t>
            </a:r>
            <a:r>
              <a:rPr sz="3400" spc="80" dirty="0">
                <a:latin typeface="Cambria"/>
                <a:cs typeface="Cambria"/>
              </a:rPr>
              <a:t>concentrations</a:t>
            </a:r>
            <a:r>
              <a:rPr sz="3400" spc="229" dirty="0">
                <a:latin typeface="Cambria"/>
                <a:cs typeface="Cambria"/>
              </a:rPr>
              <a:t> </a:t>
            </a:r>
            <a:r>
              <a:rPr sz="3400" spc="140" dirty="0">
                <a:latin typeface="Cambria"/>
                <a:cs typeface="Cambria"/>
              </a:rPr>
              <a:t>in</a:t>
            </a:r>
            <a:r>
              <a:rPr sz="3400" spc="225" dirty="0">
                <a:latin typeface="Cambria"/>
                <a:cs typeface="Cambria"/>
              </a:rPr>
              <a:t> </a:t>
            </a:r>
            <a:r>
              <a:rPr sz="3400" spc="215" dirty="0">
                <a:latin typeface="Cambria"/>
                <a:cs typeface="Cambria"/>
              </a:rPr>
              <a:t>Sri</a:t>
            </a:r>
            <a:r>
              <a:rPr sz="3400" spc="229" dirty="0">
                <a:latin typeface="Cambria"/>
                <a:cs typeface="Cambria"/>
              </a:rPr>
              <a:t> Lankan</a:t>
            </a:r>
            <a:r>
              <a:rPr sz="3400" spc="215" dirty="0">
                <a:latin typeface="Cambria"/>
                <a:cs typeface="Cambria"/>
              </a:rPr>
              <a:t> </a:t>
            </a:r>
            <a:r>
              <a:rPr sz="3400" spc="135" dirty="0">
                <a:latin typeface="Cambria"/>
                <a:cs typeface="Cambria"/>
              </a:rPr>
              <a:t>urban</a:t>
            </a:r>
            <a:r>
              <a:rPr sz="3400" spc="215" dirty="0">
                <a:latin typeface="Cambria"/>
                <a:cs typeface="Cambria"/>
              </a:rPr>
              <a:t> </a:t>
            </a:r>
            <a:r>
              <a:rPr lang="en-US" sz="3400" spc="105" dirty="0">
                <a:latin typeface="Cambria"/>
                <a:cs typeface="Cambria"/>
              </a:rPr>
              <a:t>areas</a:t>
            </a:r>
            <a:r>
              <a:rPr sz="3400" spc="105" dirty="0">
                <a:latin typeface="Cambria"/>
                <a:cs typeface="Cambria"/>
              </a:rPr>
              <a:t>.</a:t>
            </a:r>
            <a:endParaRPr sz="3400" dirty="0">
              <a:latin typeface="Cambria"/>
              <a:cs typeface="Cambria"/>
            </a:endParaRPr>
          </a:p>
          <a:p>
            <a:pPr marL="469900" marR="506095" indent="-457200">
              <a:lnSpc>
                <a:spcPct val="150000"/>
              </a:lnSpc>
              <a:buAutoNum type="arabicPeriod"/>
              <a:tabLst>
                <a:tab pos="469900" algn="l"/>
              </a:tabLst>
            </a:pPr>
            <a:r>
              <a:rPr sz="3400" spc="55" dirty="0">
                <a:latin typeface="Cambria"/>
                <a:cs typeface="Cambria"/>
              </a:rPr>
              <a:t>To</a:t>
            </a:r>
            <a:r>
              <a:rPr sz="3400" spc="250" dirty="0">
                <a:latin typeface="Cambria"/>
                <a:cs typeface="Cambria"/>
              </a:rPr>
              <a:t> </a:t>
            </a:r>
            <a:r>
              <a:rPr sz="3400" spc="105" dirty="0">
                <a:latin typeface="Cambria"/>
                <a:cs typeface="Cambria"/>
              </a:rPr>
              <a:t>extend</a:t>
            </a:r>
            <a:r>
              <a:rPr sz="3400" spc="260" dirty="0">
                <a:latin typeface="Cambria"/>
                <a:cs typeface="Cambria"/>
              </a:rPr>
              <a:t> </a:t>
            </a:r>
            <a:r>
              <a:rPr sz="3400" spc="65" dirty="0">
                <a:latin typeface="Cambria"/>
                <a:cs typeface="Cambria"/>
              </a:rPr>
              <a:t>our</a:t>
            </a:r>
            <a:r>
              <a:rPr sz="3400" spc="260" dirty="0">
                <a:latin typeface="Cambria"/>
                <a:cs typeface="Cambria"/>
              </a:rPr>
              <a:t> </a:t>
            </a:r>
            <a:r>
              <a:rPr sz="3400" dirty="0">
                <a:latin typeface="Cambria"/>
                <a:cs typeface="Cambria"/>
              </a:rPr>
              <a:t>model's</a:t>
            </a:r>
            <a:r>
              <a:rPr sz="3400" spc="254" dirty="0">
                <a:latin typeface="Cambria"/>
                <a:cs typeface="Cambria"/>
              </a:rPr>
              <a:t> </a:t>
            </a:r>
            <a:r>
              <a:rPr sz="3400" spc="80" dirty="0">
                <a:latin typeface="Cambria"/>
                <a:cs typeface="Cambria"/>
              </a:rPr>
              <a:t>predictive</a:t>
            </a:r>
            <a:r>
              <a:rPr sz="3400" spc="250" dirty="0">
                <a:latin typeface="Cambria"/>
                <a:cs typeface="Cambria"/>
              </a:rPr>
              <a:t> </a:t>
            </a:r>
            <a:r>
              <a:rPr sz="3400" spc="105" dirty="0">
                <a:latin typeface="Cambria"/>
                <a:cs typeface="Cambria"/>
              </a:rPr>
              <a:t>capabilities</a:t>
            </a:r>
            <a:r>
              <a:rPr sz="3400" spc="300" dirty="0">
                <a:latin typeface="Cambria"/>
                <a:cs typeface="Cambria"/>
              </a:rPr>
              <a:t> </a:t>
            </a:r>
            <a:r>
              <a:rPr sz="3400" dirty="0">
                <a:latin typeface="Cambria"/>
                <a:cs typeface="Cambria"/>
              </a:rPr>
              <a:t>to</a:t>
            </a:r>
            <a:r>
              <a:rPr sz="3400" spc="270" dirty="0">
                <a:latin typeface="Cambria"/>
                <a:cs typeface="Cambria"/>
              </a:rPr>
              <a:t> </a:t>
            </a:r>
            <a:r>
              <a:rPr sz="3400" spc="125" dirty="0">
                <a:latin typeface="Cambria"/>
                <a:cs typeface="Cambria"/>
              </a:rPr>
              <a:t>areas</a:t>
            </a:r>
            <a:r>
              <a:rPr sz="3400" spc="250" dirty="0">
                <a:latin typeface="Cambria"/>
                <a:cs typeface="Cambria"/>
              </a:rPr>
              <a:t> </a:t>
            </a:r>
            <a:r>
              <a:rPr sz="3400" spc="80" dirty="0">
                <a:latin typeface="Cambria"/>
                <a:cs typeface="Cambria"/>
              </a:rPr>
              <a:t>without </a:t>
            </a:r>
            <a:r>
              <a:rPr sz="3400" spc="60" dirty="0">
                <a:latin typeface="Cambria"/>
                <a:cs typeface="Cambria"/>
              </a:rPr>
              <a:t>sensor</a:t>
            </a:r>
            <a:r>
              <a:rPr sz="3400" spc="220" dirty="0">
                <a:latin typeface="Cambria"/>
                <a:cs typeface="Cambria"/>
              </a:rPr>
              <a:t> </a:t>
            </a:r>
            <a:r>
              <a:rPr sz="3400" spc="85" dirty="0">
                <a:latin typeface="Cambria"/>
                <a:cs typeface="Cambria"/>
              </a:rPr>
              <a:t>networks</a:t>
            </a:r>
            <a:r>
              <a:rPr sz="3400" spc="229" dirty="0">
                <a:latin typeface="Cambria"/>
                <a:cs typeface="Cambria"/>
              </a:rPr>
              <a:t> </a:t>
            </a:r>
            <a:r>
              <a:rPr sz="3400" spc="135" dirty="0">
                <a:latin typeface="Cambria"/>
                <a:cs typeface="Cambria"/>
              </a:rPr>
              <a:t>using</a:t>
            </a:r>
            <a:r>
              <a:rPr sz="3400" spc="215" dirty="0">
                <a:latin typeface="Cambria"/>
                <a:cs typeface="Cambria"/>
              </a:rPr>
              <a:t> </a:t>
            </a:r>
            <a:r>
              <a:rPr sz="3400" spc="125" dirty="0">
                <a:latin typeface="Cambria"/>
                <a:cs typeface="Cambria"/>
              </a:rPr>
              <a:t>satellite</a:t>
            </a:r>
            <a:r>
              <a:rPr sz="3400" spc="235" dirty="0">
                <a:latin typeface="Cambria"/>
                <a:cs typeface="Cambria"/>
              </a:rPr>
              <a:t> </a:t>
            </a:r>
            <a:r>
              <a:rPr sz="3400" spc="130" dirty="0">
                <a:latin typeface="Cambria"/>
                <a:cs typeface="Cambria"/>
              </a:rPr>
              <a:t>imagery</a:t>
            </a:r>
            <a:r>
              <a:rPr sz="3400" spc="225" dirty="0">
                <a:latin typeface="Cambria"/>
                <a:cs typeface="Cambria"/>
              </a:rPr>
              <a:t> </a:t>
            </a:r>
            <a:r>
              <a:rPr sz="3400" spc="140" dirty="0">
                <a:latin typeface="Cambria"/>
                <a:cs typeface="Cambria"/>
              </a:rPr>
              <a:t>and</a:t>
            </a:r>
            <a:r>
              <a:rPr sz="3400" spc="215" dirty="0">
                <a:latin typeface="Cambria"/>
                <a:cs typeface="Cambria"/>
              </a:rPr>
              <a:t> </a:t>
            </a:r>
            <a:r>
              <a:rPr sz="3400" spc="95" dirty="0">
                <a:latin typeface="Cambria"/>
                <a:cs typeface="Cambria"/>
              </a:rPr>
              <a:t>advanced</a:t>
            </a:r>
            <a:r>
              <a:rPr sz="3400" spc="220" dirty="0">
                <a:latin typeface="Cambria"/>
                <a:cs typeface="Cambria"/>
              </a:rPr>
              <a:t> </a:t>
            </a:r>
            <a:r>
              <a:rPr sz="3400" spc="-20" dirty="0">
                <a:latin typeface="Cambria"/>
                <a:cs typeface="Cambria"/>
              </a:rPr>
              <a:t>deep </a:t>
            </a:r>
            <a:r>
              <a:rPr sz="3400" spc="130" dirty="0">
                <a:latin typeface="Cambria"/>
                <a:cs typeface="Cambria"/>
              </a:rPr>
              <a:t>learning</a:t>
            </a:r>
            <a:r>
              <a:rPr sz="3400" spc="220" dirty="0">
                <a:latin typeface="Cambria"/>
                <a:cs typeface="Cambria"/>
              </a:rPr>
              <a:t> </a:t>
            </a:r>
            <a:r>
              <a:rPr sz="3400" spc="100" dirty="0">
                <a:latin typeface="Cambria"/>
                <a:cs typeface="Cambria"/>
              </a:rPr>
              <a:t>techniques</a:t>
            </a:r>
            <a:r>
              <a:rPr lang="en-US" sz="3400" spc="100" dirty="0">
                <a:latin typeface="Cambria"/>
                <a:cs typeface="Cambria"/>
              </a:rPr>
              <a:t>. </a:t>
            </a:r>
            <a:r>
              <a:rPr lang="en-US" sz="3400" dirty="0">
                <a:latin typeface="Cambria" panose="02040503050406030204" pitchFamily="18" charset="0"/>
                <a:ea typeface="Cambria" panose="02040503050406030204" pitchFamily="18" charset="0"/>
              </a:rPr>
              <a:t>This will enable the creation of air pollution maps that shows PM2.5 levels and trends across large geographic regions.</a:t>
            </a:r>
          </a:p>
          <a:p>
            <a:pPr marL="469900" marR="506095" indent="-457200">
              <a:lnSpc>
                <a:spcPct val="150000"/>
              </a:lnSpc>
              <a:buAutoNum type="arabicPeriod"/>
              <a:tabLst>
                <a:tab pos="469900" algn="l"/>
              </a:tabLst>
            </a:pPr>
            <a:r>
              <a:rPr lang="en-US" sz="3400" dirty="0">
                <a:latin typeface="Cambria" panose="02040503050406030204" pitchFamily="18" charset="0"/>
                <a:ea typeface="Cambria" panose="02040503050406030204" pitchFamily="18" charset="0"/>
              </a:rPr>
              <a:t>To develop a web-based database </a:t>
            </a:r>
            <a:r>
              <a:rPr lang="en-US" sz="3400" dirty="0" smtClean="0">
                <a:latin typeface="Cambria" panose="02040503050406030204" pitchFamily="18" charset="0"/>
                <a:ea typeface="Cambria" panose="02040503050406030204" pitchFamily="18" charset="0"/>
              </a:rPr>
              <a:t>system.</a:t>
            </a:r>
            <a:endParaRPr sz="3400" dirty="0">
              <a:latin typeface="Cambria" panose="02040503050406030204" pitchFamily="18" charset="0"/>
              <a:ea typeface="Cambria" panose="02040503050406030204" pitchFamily="18" charset="0"/>
              <a:cs typeface="Cambria"/>
            </a:endParaRPr>
          </a:p>
        </p:txBody>
      </p:sp>
      <p:sp>
        <p:nvSpPr>
          <p:cNvPr id="7" name="object 7"/>
          <p:cNvSpPr txBox="1">
            <a:spLocks noGrp="1"/>
          </p:cNvSpPr>
          <p:nvPr>
            <p:ph type="title"/>
          </p:nvPr>
        </p:nvSpPr>
        <p:spPr>
          <a:xfrm>
            <a:off x="2819400" y="571500"/>
            <a:ext cx="15468600" cy="848360"/>
          </a:xfrm>
          <a:prstGeom prst="rect">
            <a:avLst/>
          </a:prstGeom>
        </p:spPr>
        <p:txBody>
          <a:bodyPr vert="horz" wrap="square" lIns="0" tIns="12700" rIns="0" bIns="0" rtlCol="0">
            <a:spAutoFit/>
          </a:bodyPr>
          <a:lstStyle/>
          <a:p>
            <a:pPr marL="12700" algn="ctr">
              <a:lnSpc>
                <a:spcPct val="100000"/>
              </a:lnSpc>
              <a:spcBef>
                <a:spcPts val="100"/>
              </a:spcBef>
            </a:pPr>
            <a:r>
              <a:rPr spc="835" dirty="0">
                <a:solidFill>
                  <a:srgbClr val="000000"/>
                </a:solidFill>
              </a:rPr>
              <a:t>OBJECTIVE</a:t>
            </a:r>
          </a:p>
        </p:txBody>
      </p:sp>
      <p:grpSp>
        <p:nvGrpSpPr>
          <p:cNvPr id="8" name="object 6"/>
          <p:cNvGrpSpPr/>
          <p:nvPr/>
        </p:nvGrpSpPr>
        <p:grpSpPr>
          <a:xfrm>
            <a:off x="0" y="0"/>
            <a:ext cx="2819400" cy="10287000"/>
            <a:chOff x="0" y="0"/>
            <a:chExt cx="3086100" cy="10287000"/>
          </a:xfrm>
        </p:grpSpPr>
        <p:sp>
          <p:nvSpPr>
            <p:cNvPr id="9" name="object 7"/>
            <p:cNvSpPr/>
            <p:nvPr/>
          </p:nvSpPr>
          <p:spPr>
            <a:xfrm>
              <a:off x="0" y="0"/>
              <a:ext cx="3086100" cy="10287000"/>
            </a:xfrm>
            <a:custGeom>
              <a:avLst/>
              <a:gdLst/>
              <a:ahLst/>
              <a:cxnLst/>
              <a:rect l="l" t="t" r="r" b="b"/>
              <a:pathLst>
                <a:path w="3086100" h="10287000">
                  <a:moveTo>
                    <a:pt x="3086100" y="0"/>
                  </a:moveTo>
                  <a:lnTo>
                    <a:pt x="0" y="0"/>
                  </a:lnTo>
                  <a:lnTo>
                    <a:pt x="0" y="10287000"/>
                  </a:lnTo>
                  <a:lnTo>
                    <a:pt x="3086100" y="10287000"/>
                  </a:lnTo>
                  <a:lnTo>
                    <a:pt x="3086100" y="0"/>
                  </a:lnTo>
                  <a:close/>
                </a:path>
              </a:pathLst>
            </a:custGeom>
            <a:solidFill>
              <a:srgbClr val="056050"/>
            </a:solidFill>
          </p:spPr>
          <p:txBody>
            <a:bodyPr wrap="square" lIns="0" tIns="0" rIns="0" bIns="0" rtlCol="0"/>
            <a:lstStyle/>
            <a:p>
              <a:endParaRPr/>
            </a:p>
          </p:txBody>
        </p:sp>
        <p:pic>
          <p:nvPicPr>
            <p:cNvPr id="10" name="object 8"/>
            <p:cNvPicPr/>
            <p:nvPr/>
          </p:nvPicPr>
          <p:blipFill>
            <a:blip r:embed="rId2" cstate="print"/>
            <a:stretch>
              <a:fillRect/>
            </a:stretch>
          </p:blipFill>
          <p:spPr>
            <a:xfrm>
              <a:off x="1062227" y="5382767"/>
              <a:ext cx="961644" cy="3008375"/>
            </a:xfrm>
            <a:prstGeom prst="rect">
              <a:avLst/>
            </a:prstGeom>
          </p:spPr>
        </p:pic>
      </p:grpSp>
      <p:sp>
        <p:nvSpPr>
          <p:cNvPr id="11" name="Slide Number Placeholder 10"/>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6</a:t>
            </a:fld>
            <a:endParaRPr lang="en-US" sz="2400" b="1" dirty="0">
              <a:solidFill>
                <a:schemeClr val="tx1"/>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495300"/>
            <a:ext cx="18288000" cy="848360"/>
          </a:xfrm>
          <a:prstGeom prst="rect">
            <a:avLst/>
          </a:prstGeom>
        </p:spPr>
        <p:txBody>
          <a:bodyPr vert="horz" wrap="square" lIns="0" tIns="12700" rIns="0" bIns="0" rtlCol="0">
            <a:spAutoFit/>
          </a:bodyPr>
          <a:lstStyle/>
          <a:p>
            <a:pPr marL="12700" algn="ctr">
              <a:lnSpc>
                <a:spcPct val="100000"/>
              </a:lnSpc>
              <a:spcBef>
                <a:spcPts val="100"/>
              </a:spcBef>
            </a:pPr>
            <a:r>
              <a:rPr spc="710" dirty="0">
                <a:solidFill>
                  <a:srgbClr val="000000"/>
                </a:solidFill>
              </a:rPr>
              <a:t>LITERATURE</a:t>
            </a:r>
            <a:r>
              <a:rPr spc="370" dirty="0">
                <a:solidFill>
                  <a:srgbClr val="000000"/>
                </a:solidFill>
              </a:rPr>
              <a:t> </a:t>
            </a:r>
            <a:r>
              <a:rPr spc="660" dirty="0">
                <a:solidFill>
                  <a:srgbClr val="000000"/>
                </a:solidFill>
              </a:rPr>
              <a:t>REVIEW</a:t>
            </a:r>
          </a:p>
        </p:txBody>
      </p:sp>
      <p:graphicFrame>
        <p:nvGraphicFramePr>
          <p:cNvPr id="3" name="object 3"/>
          <p:cNvGraphicFramePr>
            <a:graphicFrameLocks noGrp="1"/>
          </p:cNvGraphicFramePr>
          <p:nvPr>
            <p:extLst>
              <p:ext uri="{D42A27DB-BD31-4B8C-83A1-F6EECF244321}">
                <p14:modId xmlns:p14="http://schemas.microsoft.com/office/powerpoint/2010/main" val="689199467"/>
              </p:ext>
            </p:extLst>
          </p:nvPr>
        </p:nvGraphicFramePr>
        <p:xfrm>
          <a:off x="450850" y="1860550"/>
          <a:ext cx="17220563" cy="7618095"/>
        </p:xfrm>
        <a:graphic>
          <a:graphicData uri="http://schemas.openxmlformats.org/drawingml/2006/table">
            <a:tbl>
              <a:tblPr firstRow="1" bandRow="1">
                <a:tableStyleId>{2D5ABB26-0587-4C30-8999-92F81FD0307C}</a:tableStyleId>
              </a:tblPr>
              <a:tblGrid>
                <a:gridCol w="4654550">
                  <a:extLst>
                    <a:ext uri="{9D8B030D-6E8A-4147-A177-3AD203B41FA5}">
                      <a16:colId xmlns:a16="http://schemas.microsoft.com/office/drawing/2014/main" val="20000"/>
                    </a:ext>
                  </a:extLst>
                </a:gridCol>
                <a:gridCol w="8458200">
                  <a:extLst>
                    <a:ext uri="{9D8B030D-6E8A-4147-A177-3AD203B41FA5}">
                      <a16:colId xmlns:a16="http://schemas.microsoft.com/office/drawing/2014/main" val="20001"/>
                    </a:ext>
                  </a:extLst>
                </a:gridCol>
                <a:gridCol w="4107813">
                  <a:extLst>
                    <a:ext uri="{9D8B030D-6E8A-4147-A177-3AD203B41FA5}">
                      <a16:colId xmlns:a16="http://schemas.microsoft.com/office/drawing/2014/main" val="20002"/>
                    </a:ext>
                  </a:extLst>
                </a:gridCol>
              </a:tblGrid>
              <a:tr h="1099820">
                <a:tc>
                  <a:txBody>
                    <a:bodyPr/>
                    <a:lstStyle/>
                    <a:p>
                      <a:pPr algn="ctr">
                        <a:lnSpc>
                          <a:spcPct val="100000"/>
                        </a:lnSpc>
                        <a:spcBef>
                          <a:spcPts val="2470"/>
                        </a:spcBef>
                      </a:pPr>
                      <a:r>
                        <a:rPr sz="2800" b="1" dirty="0">
                          <a:solidFill>
                            <a:srgbClr val="FFFFFF"/>
                          </a:solidFill>
                          <a:latin typeface="Calibri"/>
                          <a:cs typeface="Calibri"/>
                        </a:rPr>
                        <a:t>Research</a:t>
                      </a:r>
                      <a:r>
                        <a:rPr sz="2800" b="1" spc="-155" dirty="0">
                          <a:solidFill>
                            <a:srgbClr val="FFFFFF"/>
                          </a:solidFill>
                          <a:latin typeface="Calibri"/>
                          <a:cs typeface="Calibri"/>
                        </a:rPr>
                        <a:t> </a:t>
                      </a:r>
                      <a:r>
                        <a:rPr sz="2800" b="1" spc="-20" dirty="0">
                          <a:solidFill>
                            <a:srgbClr val="FFFFFF"/>
                          </a:solidFill>
                          <a:latin typeface="Calibri"/>
                          <a:cs typeface="Calibri"/>
                        </a:rPr>
                        <a:t>Paper</a:t>
                      </a:r>
                      <a:endParaRPr sz="2800" dirty="0">
                        <a:latin typeface="Calibri"/>
                        <a:cs typeface="Calibri"/>
                      </a:endParaRPr>
                    </a:p>
                  </a:txBody>
                  <a:tcPr marL="0" marR="0" marT="3136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56050"/>
                    </a:solidFill>
                  </a:tcPr>
                </a:tc>
                <a:tc>
                  <a:txBody>
                    <a:bodyPr/>
                    <a:lstStyle/>
                    <a:p>
                      <a:pPr marL="3175" algn="ctr">
                        <a:lnSpc>
                          <a:spcPct val="100000"/>
                        </a:lnSpc>
                        <a:spcBef>
                          <a:spcPts val="2470"/>
                        </a:spcBef>
                      </a:pPr>
                      <a:r>
                        <a:rPr sz="2800" b="1" spc="-10" dirty="0">
                          <a:solidFill>
                            <a:srgbClr val="FFFFFF"/>
                          </a:solidFill>
                          <a:latin typeface="Calibri"/>
                          <a:cs typeface="Calibri"/>
                        </a:rPr>
                        <a:t>Summary</a:t>
                      </a:r>
                      <a:endParaRPr sz="2800" dirty="0">
                        <a:latin typeface="Calibri"/>
                        <a:cs typeface="Calibri"/>
                      </a:endParaRPr>
                    </a:p>
                  </a:txBody>
                  <a:tcPr marL="0" marR="0" marT="3136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56050"/>
                    </a:solidFill>
                  </a:tcPr>
                </a:tc>
                <a:tc>
                  <a:txBody>
                    <a:bodyPr/>
                    <a:lstStyle/>
                    <a:p>
                      <a:pPr marL="1270" algn="ctr">
                        <a:lnSpc>
                          <a:spcPct val="100000"/>
                        </a:lnSpc>
                        <a:spcBef>
                          <a:spcPts val="2735"/>
                        </a:spcBef>
                      </a:pPr>
                      <a:r>
                        <a:rPr sz="2400" b="1" spc="-20" dirty="0">
                          <a:solidFill>
                            <a:srgbClr val="FFFFFF"/>
                          </a:solidFill>
                          <a:latin typeface="Calibri"/>
                          <a:cs typeface="Calibri"/>
                        </a:rPr>
                        <a:t>Techniques</a:t>
                      </a:r>
                      <a:r>
                        <a:rPr sz="2400" b="1" spc="-75" dirty="0">
                          <a:solidFill>
                            <a:srgbClr val="FFFFFF"/>
                          </a:solidFill>
                          <a:latin typeface="Calibri"/>
                          <a:cs typeface="Calibri"/>
                        </a:rPr>
                        <a:t> </a:t>
                      </a:r>
                      <a:r>
                        <a:rPr sz="2400" b="1" spc="-20" dirty="0">
                          <a:solidFill>
                            <a:srgbClr val="FFFFFF"/>
                          </a:solidFill>
                          <a:latin typeface="Calibri"/>
                          <a:cs typeface="Calibri"/>
                        </a:rPr>
                        <a:t>Used</a:t>
                      </a:r>
                      <a:endParaRPr sz="2400">
                        <a:latin typeface="Calibri"/>
                        <a:cs typeface="Calibri"/>
                      </a:endParaRPr>
                    </a:p>
                  </a:txBody>
                  <a:tcPr marL="0" marR="0" marT="3473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56050"/>
                    </a:solidFill>
                  </a:tcPr>
                </a:tc>
                <a:extLst>
                  <a:ext uri="{0D108BD9-81ED-4DB2-BD59-A6C34878D82A}">
                    <a16:rowId xmlns:a16="http://schemas.microsoft.com/office/drawing/2014/main" val="10000"/>
                  </a:ext>
                </a:extLst>
              </a:tr>
              <a:tr h="1590675">
                <a:tc>
                  <a:txBody>
                    <a:bodyPr/>
                    <a:lstStyle/>
                    <a:p>
                      <a:endParaRPr lang="en-US" sz="2000" dirty="0"/>
                    </a:p>
                    <a:p>
                      <a:pPr algn="ctr"/>
                      <a:r>
                        <a:rPr lang="en-US" sz="2000" dirty="0"/>
                        <a:t>Amato, F.; </a:t>
                      </a:r>
                      <a:r>
                        <a:rPr lang="en-US" sz="2000" dirty="0" err="1"/>
                        <a:t>Guignard</a:t>
                      </a:r>
                      <a:r>
                        <a:rPr lang="en-US" sz="2000" dirty="0"/>
                        <a:t>, F.; Robert, S.; </a:t>
                      </a:r>
                      <a:r>
                        <a:rPr lang="en-US" sz="2000" dirty="0" err="1"/>
                        <a:t>Kanevski</a:t>
                      </a:r>
                      <a:r>
                        <a:rPr lang="en-US" sz="2000" dirty="0"/>
                        <a:t>, M. "A novel framework for </a:t>
                      </a:r>
                      <a:r>
                        <a:rPr lang="en-US" sz="2000" dirty="0" err="1"/>
                        <a:t>spatio</a:t>
                      </a:r>
                      <a:r>
                        <a:rPr lang="en-US" sz="2000" dirty="0"/>
                        <a:t>-temporal prediction of environmental data using deep learning."</a:t>
                      </a:r>
                    </a:p>
                  </a:txBody>
                  <a:tcPr marL="0" marR="0" marT="6159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0EEEA"/>
                    </a:solidFill>
                  </a:tcPr>
                </a:tc>
                <a:tc>
                  <a:txBody>
                    <a:bodyPr/>
                    <a:lstStyle/>
                    <a:p>
                      <a:pPr algn="ctr"/>
                      <a:r>
                        <a:rPr lang="en-US" sz="2000" dirty="0"/>
                        <a:t>This study introduces a deep learning framework for </a:t>
                      </a:r>
                      <a:r>
                        <a:rPr lang="en-US" sz="2000" dirty="0" err="1"/>
                        <a:t>spatio</a:t>
                      </a:r>
                      <a:r>
                        <a:rPr lang="en-US" sz="2000" dirty="0"/>
                        <a:t>-temporal prediction of environmental data, decomposing the signal into temporal basis functions (via EOFs) and stochastic spatial coefficients, which are modeled using a deep feedforward neural network</a:t>
                      </a:r>
                    </a:p>
                  </a:txBody>
                  <a:tcPr marL="0" marR="0" marT="1835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0EEEA"/>
                    </a:solidFill>
                  </a:tcPr>
                </a:tc>
                <a:tc>
                  <a:txBody>
                    <a:bodyPr/>
                    <a:lstStyle/>
                    <a:p>
                      <a:pPr algn="ctr">
                        <a:lnSpc>
                          <a:spcPct val="100000"/>
                        </a:lnSpc>
                        <a:spcBef>
                          <a:spcPts val="565"/>
                        </a:spcBef>
                      </a:pPr>
                      <a:endParaRPr sz="2000" dirty="0">
                        <a:latin typeface="Times New Roman"/>
                        <a:cs typeface="Times New Roman"/>
                      </a:endParaRPr>
                    </a:p>
                    <a:p>
                      <a:pPr algn="ctr"/>
                      <a:r>
                        <a:rPr lang="en-US" sz="2000" dirty="0"/>
                        <a:t>Empirical Orthogonal Functions (EOFs), Deep Feedforward Neural Network, Singular Value Decomposition (SVD), </a:t>
                      </a: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0EEEA"/>
                    </a:solidFill>
                  </a:tcPr>
                </a:tc>
                <a:extLst>
                  <a:ext uri="{0D108BD9-81ED-4DB2-BD59-A6C34878D82A}">
                    <a16:rowId xmlns:a16="http://schemas.microsoft.com/office/drawing/2014/main" val="10001"/>
                  </a:ext>
                </a:extLst>
              </a:tr>
              <a:tr h="1473200">
                <a:tc>
                  <a:txBody>
                    <a:bodyPr/>
                    <a:lstStyle/>
                    <a:p>
                      <a:pPr>
                        <a:lnSpc>
                          <a:spcPct val="100000"/>
                        </a:lnSpc>
                        <a:spcBef>
                          <a:spcPts val="25"/>
                        </a:spcBef>
                      </a:pPr>
                      <a:endParaRPr sz="2000" dirty="0">
                        <a:latin typeface="Times New Roman"/>
                        <a:cs typeface="Times New Roman"/>
                      </a:endParaRPr>
                    </a:p>
                    <a:p>
                      <a:pPr algn="ctr"/>
                      <a:r>
                        <a:rPr lang="en-US" sz="2000" dirty="0"/>
                        <a:t>Zhou, S.; Wang, W.; Zhu, L.; </a:t>
                      </a:r>
                      <a:r>
                        <a:rPr lang="en-US" sz="2000" dirty="0" err="1"/>
                        <a:t>Qiao</a:t>
                      </a:r>
                      <a:r>
                        <a:rPr lang="en-US" sz="2000" dirty="0"/>
                        <a:t>, Q.; Kang, Y. "Deep-learning architecture for PM₂.₅ concentration prediction: A review."</a:t>
                      </a: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tc>
                  <a:txBody>
                    <a:bodyPr/>
                    <a:lstStyle/>
                    <a:p>
                      <a:pPr algn="ctr">
                        <a:lnSpc>
                          <a:spcPct val="100000"/>
                        </a:lnSpc>
                        <a:spcBef>
                          <a:spcPts val="1015"/>
                        </a:spcBef>
                      </a:pPr>
                      <a:endParaRPr sz="2000" dirty="0">
                        <a:latin typeface="Times New Roman"/>
                        <a:cs typeface="Times New Roman"/>
                      </a:endParaRPr>
                    </a:p>
                    <a:p>
                      <a:pPr algn="ctr"/>
                      <a:r>
                        <a:rPr lang="en-US" sz="2000" dirty="0"/>
                        <a:t>This review article provides a comprehensive analysis of deep learning (DL) architectures for predicting PM₂.₅ concentrations, focusing on model types and structures.</a:t>
                      </a:r>
                    </a:p>
                  </a:txBody>
                  <a:tcPr marL="0" marR="0" marT="128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tc>
                  <a:txBody>
                    <a:bodyPr/>
                    <a:lstStyle/>
                    <a:p>
                      <a:pPr algn="ctr">
                        <a:lnSpc>
                          <a:spcPct val="100000"/>
                        </a:lnSpc>
                      </a:pPr>
                      <a:endParaRPr sz="2000" dirty="0">
                        <a:latin typeface="Times New Roman"/>
                        <a:cs typeface="Times New Roman"/>
                      </a:endParaRPr>
                    </a:p>
                    <a:p>
                      <a:pPr algn="ctr">
                        <a:lnSpc>
                          <a:spcPct val="100000"/>
                        </a:lnSpc>
                        <a:spcBef>
                          <a:spcPts val="1065"/>
                        </a:spcBef>
                      </a:pPr>
                      <a:endParaRPr sz="2000" dirty="0">
                        <a:latin typeface="Times New Roman"/>
                        <a:cs typeface="Times New Roman"/>
                      </a:endParaRPr>
                    </a:p>
                    <a:p>
                      <a:pPr algn="ctr"/>
                      <a:r>
                        <a:rPr lang="en-US" sz="2000" dirty="0"/>
                        <a:t>Long Short-Term Memory (LSTM) Networks, Hybrid Models,</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extLst>
                  <a:ext uri="{0D108BD9-81ED-4DB2-BD59-A6C34878D82A}">
                    <a16:rowId xmlns:a16="http://schemas.microsoft.com/office/drawing/2014/main" val="10002"/>
                  </a:ext>
                </a:extLst>
              </a:tr>
              <a:tr h="1727200">
                <a:tc>
                  <a:txBody>
                    <a:bodyPr/>
                    <a:lstStyle/>
                    <a:p>
                      <a:pPr>
                        <a:lnSpc>
                          <a:spcPct val="100000"/>
                        </a:lnSpc>
                        <a:spcBef>
                          <a:spcPts val="1105"/>
                        </a:spcBef>
                      </a:pPr>
                      <a:endParaRPr sz="2000" dirty="0">
                        <a:latin typeface="Times New Roman"/>
                        <a:cs typeface="Times New Roman"/>
                      </a:endParaRPr>
                    </a:p>
                    <a:p>
                      <a:pPr marL="213360" marR="190500" indent="-20320">
                        <a:lnSpc>
                          <a:spcPct val="100000"/>
                        </a:lnSpc>
                        <a:spcBef>
                          <a:spcPts val="5"/>
                        </a:spcBef>
                      </a:pPr>
                      <a:r>
                        <a:rPr sz="2000" dirty="0">
                          <a:latin typeface="Calibri"/>
                          <a:cs typeface="Calibri"/>
                        </a:rPr>
                        <a:t>H.</a:t>
                      </a:r>
                      <a:r>
                        <a:rPr sz="2000" spc="-30" dirty="0">
                          <a:latin typeface="Calibri"/>
                          <a:cs typeface="Calibri"/>
                        </a:rPr>
                        <a:t> </a:t>
                      </a:r>
                      <a:r>
                        <a:rPr sz="2000" dirty="0">
                          <a:latin typeface="Calibri"/>
                          <a:cs typeface="Calibri"/>
                        </a:rPr>
                        <a:t>Ahn,</a:t>
                      </a:r>
                      <a:r>
                        <a:rPr sz="2000" spc="-30" dirty="0">
                          <a:latin typeface="Calibri"/>
                          <a:cs typeface="Calibri"/>
                        </a:rPr>
                        <a:t> </a:t>
                      </a:r>
                      <a:r>
                        <a:rPr sz="2000" dirty="0">
                          <a:latin typeface="Calibri"/>
                          <a:cs typeface="Calibri"/>
                        </a:rPr>
                        <a:t>K.</a:t>
                      </a:r>
                      <a:r>
                        <a:rPr sz="2000" spc="-30" dirty="0">
                          <a:latin typeface="Calibri"/>
                          <a:cs typeface="Calibri"/>
                        </a:rPr>
                        <a:t> </a:t>
                      </a:r>
                      <a:r>
                        <a:rPr sz="2000" dirty="0">
                          <a:latin typeface="Calibri"/>
                          <a:cs typeface="Calibri"/>
                        </a:rPr>
                        <a:t>Sun</a:t>
                      </a:r>
                      <a:r>
                        <a:rPr sz="2000" spc="-15" dirty="0">
                          <a:latin typeface="Calibri"/>
                          <a:cs typeface="Calibri"/>
                        </a:rPr>
                        <a:t> </a:t>
                      </a:r>
                      <a:r>
                        <a:rPr sz="2000" dirty="0">
                          <a:latin typeface="Calibri"/>
                          <a:cs typeface="Calibri"/>
                        </a:rPr>
                        <a:t>and</a:t>
                      </a:r>
                      <a:r>
                        <a:rPr sz="2000" spc="-40" dirty="0">
                          <a:latin typeface="Calibri"/>
                          <a:cs typeface="Calibri"/>
                        </a:rPr>
                        <a:t> </a:t>
                      </a:r>
                      <a:r>
                        <a:rPr sz="2000" dirty="0">
                          <a:latin typeface="Calibri"/>
                          <a:cs typeface="Calibri"/>
                        </a:rPr>
                        <a:t>K.</a:t>
                      </a:r>
                      <a:r>
                        <a:rPr sz="2000" spc="-30" dirty="0">
                          <a:latin typeface="Calibri"/>
                          <a:cs typeface="Calibri"/>
                        </a:rPr>
                        <a:t> </a:t>
                      </a:r>
                      <a:r>
                        <a:rPr sz="2000" dirty="0">
                          <a:latin typeface="Calibri"/>
                          <a:cs typeface="Calibri"/>
                        </a:rPr>
                        <a:t>Pio</a:t>
                      </a:r>
                      <a:r>
                        <a:rPr sz="2000" spc="-30" dirty="0">
                          <a:latin typeface="Calibri"/>
                          <a:cs typeface="Calibri"/>
                        </a:rPr>
                        <a:t> </a:t>
                      </a:r>
                      <a:r>
                        <a:rPr sz="2000" dirty="0">
                          <a:latin typeface="Calibri"/>
                          <a:cs typeface="Calibri"/>
                        </a:rPr>
                        <a:t>Kim,</a:t>
                      </a:r>
                      <a:r>
                        <a:rPr sz="2000" spc="-25" dirty="0">
                          <a:latin typeface="Calibri"/>
                          <a:cs typeface="Calibri"/>
                        </a:rPr>
                        <a:t> </a:t>
                      </a:r>
                      <a:r>
                        <a:rPr sz="2000" dirty="0">
                          <a:latin typeface="Calibri"/>
                          <a:cs typeface="Calibri"/>
                        </a:rPr>
                        <a:t>"Comparison</a:t>
                      </a:r>
                      <a:r>
                        <a:rPr sz="2000" spc="-5" dirty="0">
                          <a:latin typeface="Calibri"/>
                          <a:cs typeface="Calibri"/>
                        </a:rPr>
                        <a:t> </a:t>
                      </a:r>
                      <a:r>
                        <a:rPr sz="2000" dirty="0">
                          <a:latin typeface="Calibri"/>
                          <a:cs typeface="Calibri"/>
                        </a:rPr>
                        <a:t>of</a:t>
                      </a:r>
                      <a:r>
                        <a:rPr sz="2000" spc="-30" dirty="0">
                          <a:latin typeface="Calibri"/>
                          <a:cs typeface="Calibri"/>
                        </a:rPr>
                        <a:t> </a:t>
                      </a:r>
                      <a:r>
                        <a:rPr sz="2000" dirty="0">
                          <a:latin typeface="Calibri"/>
                          <a:cs typeface="Calibri"/>
                        </a:rPr>
                        <a:t>missing</a:t>
                      </a:r>
                      <a:r>
                        <a:rPr sz="2000" spc="-35" dirty="0">
                          <a:latin typeface="Calibri"/>
                          <a:cs typeface="Calibri"/>
                        </a:rPr>
                        <a:t> </a:t>
                      </a:r>
                      <a:r>
                        <a:rPr sz="2000" dirty="0">
                          <a:latin typeface="Calibri"/>
                          <a:cs typeface="Calibri"/>
                        </a:rPr>
                        <a:t>data</a:t>
                      </a:r>
                      <a:r>
                        <a:rPr sz="2000" spc="-40" dirty="0">
                          <a:latin typeface="Calibri"/>
                          <a:cs typeface="Calibri"/>
                        </a:rPr>
                        <a:t> </a:t>
                      </a:r>
                      <a:r>
                        <a:rPr sz="2000" spc="-10" dirty="0">
                          <a:latin typeface="Calibri"/>
                          <a:cs typeface="Calibri"/>
                        </a:rPr>
                        <a:t>imputation</a:t>
                      </a:r>
                      <a:r>
                        <a:rPr sz="2000" spc="-55" dirty="0">
                          <a:latin typeface="Calibri"/>
                          <a:cs typeface="Calibri"/>
                        </a:rPr>
                        <a:t> </a:t>
                      </a:r>
                      <a:r>
                        <a:rPr sz="2000" dirty="0">
                          <a:latin typeface="Calibri"/>
                          <a:cs typeface="Calibri"/>
                        </a:rPr>
                        <a:t>methods</a:t>
                      </a:r>
                      <a:r>
                        <a:rPr sz="2000" spc="-5" dirty="0">
                          <a:latin typeface="Calibri"/>
                          <a:cs typeface="Calibri"/>
                        </a:rPr>
                        <a:t> </a:t>
                      </a:r>
                      <a:r>
                        <a:rPr sz="2000" dirty="0">
                          <a:latin typeface="Calibri"/>
                          <a:cs typeface="Calibri"/>
                        </a:rPr>
                        <a:t>in</a:t>
                      </a:r>
                      <a:r>
                        <a:rPr sz="2000" spc="-40" dirty="0">
                          <a:latin typeface="Calibri"/>
                          <a:cs typeface="Calibri"/>
                        </a:rPr>
                        <a:t> </a:t>
                      </a:r>
                      <a:r>
                        <a:rPr sz="2000" spc="-20" dirty="0">
                          <a:latin typeface="Calibri"/>
                          <a:cs typeface="Calibri"/>
                        </a:rPr>
                        <a:t>time </a:t>
                      </a:r>
                      <a:r>
                        <a:rPr sz="2000" dirty="0">
                          <a:latin typeface="Calibri"/>
                          <a:cs typeface="Calibri"/>
                        </a:rPr>
                        <a:t>series</a:t>
                      </a:r>
                      <a:r>
                        <a:rPr sz="2000" spc="-30" dirty="0">
                          <a:latin typeface="Calibri"/>
                          <a:cs typeface="Calibri"/>
                        </a:rPr>
                        <a:t> </a:t>
                      </a:r>
                      <a:r>
                        <a:rPr sz="2000" spc="-10" dirty="0">
                          <a:latin typeface="Calibri"/>
                          <a:cs typeface="Calibri"/>
                        </a:rPr>
                        <a:t>forecasting,"</a:t>
                      </a:r>
                      <a:endParaRPr sz="20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0EEEA"/>
                    </a:solidFill>
                  </a:tcPr>
                </a:tc>
                <a:tc>
                  <a:txBody>
                    <a:bodyPr/>
                    <a:lstStyle/>
                    <a:p>
                      <a:pPr algn="ctr">
                        <a:lnSpc>
                          <a:spcPct val="100000"/>
                        </a:lnSpc>
                      </a:pPr>
                      <a:endParaRPr sz="2000">
                        <a:latin typeface="Times New Roman"/>
                        <a:cs typeface="Times New Roman"/>
                      </a:endParaRPr>
                    </a:p>
                    <a:p>
                      <a:pPr algn="ctr">
                        <a:lnSpc>
                          <a:spcPct val="100000"/>
                        </a:lnSpc>
                      </a:pPr>
                      <a:endParaRPr sz="2000">
                        <a:latin typeface="Times New Roman"/>
                        <a:cs typeface="Times New Roman"/>
                      </a:endParaRPr>
                    </a:p>
                    <a:p>
                      <a:pPr algn="ctr">
                        <a:lnSpc>
                          <a:spcPct val="100000"/>
                        </a:lnSpc>
                        <a:spcBef>
                          <a:spcPts val="260"/>
                        </a:spcBef>
                      </a:pPr>
                      <a:endParaRPr sz="2000">
                        <a:latin typeface="Times New Roman"/>
                        <a:cs typeface="Times New Roman"/>
                      </a:endParaRPr>
                    </a:p>
                    <a:p>
                      <a:pPr algn="ctr">
                        <a:lnSpc>
                          <a:spcPct val="100000"/>
                        </a:lnSpc>
                      </a:pPr>
                      <a:r>
                        <a:rPr sz="2000" dirty="0">
                          <a:latin typeface="Calibri"/>
                          <a:cs typeface="Calibri"/>
                        </a:rPr>
                        <a:t>KNN</a:t>
                      </a:r>
                      <a:r>
                        <a:rPr sz="2000" spc="-10" dirty="0">
                          <a:latin typeface="Calibri"/>
                          <a:cs typeface="Calibri"/>
                        </a:rPr>
                        <a:t> </a:t>
                      </a:r>
                      <a:r>
                        <a:rPr sz="2000" dirty="0">
                          <a:latin typeface="Calibri"/>
                          <a:cs typeface="Calibri"/>
                        </a:rPr>
                        <a:t>method</a:t>
                      </a:r>
                      <a:r>
                        <a:rPr sz="2000" spc="-10" dirty="0">
                          <a:latin typeface="Calibri"/>
                          <a:cs typeface="Calibri"/>
                        </a:rPr>
                        <a:t> </a:t>
                      </a:r>
                      <a:r>
                        <a:rPr sz="2000" dirty="0">
                          <a:latin typeface="Calibri"/>
                          <a:cs typeface="Calibri"/>
                        </a:rPr>
                        <a:t>is</a:t>
                      </a:r>
                      <a:r>
                        <a:rPr sz="2000" spc="-40" dirty="0">
                          <a:latin typeface="Calibri"/>
                          <a:cs typeface="Calibri"/>
                        </a:rPr>
                        <a:t> </a:t>
                      </a:r>
                      <a:r>
                        <a:rPr sz="2000" dirty="0">
                          <a:latin typeface="Calibri"/>
                          <a:cs typeface="Calibri"/>
                        </a:rPr>
                        <a:t>very</a:t>
                      </a:r>
                      <a:r>
                        <a:rPr sz="2000" spc="-5" dirty="0">
                          <a:latin typeface="Calibri"/>
                          <a:cs typeface="Calibri"/>
                        </a:rPr>
                        <a:t> </a:t>
                      </a:r>
                      <a:r>
                        <a:rPr sz="2000" spc="-10" dirty="0">
                          <a:latin typeface="Calibri"/>
                          <a:cs typeface="Calibri"/>
                        </a:rPr>
                        <a:t>effective</a:t>
                      </a:r>
                      <a:r>
                        <a:rPr sz="2000" spc="-30" dirty="0">
                          <a:latin typeface="Calibri"/>
                          <a:cs typeface="Calibri"/>
                        </a:rPr>
                        <a:t> </a:t>
                      </a:r>
                      <a:r>
                        <a:rPr sz="2000" dirty="0">
                          <a:latin typeface="Calibri"/>
                          <a:cs typeface="Calibri"/>
                        </a:rPr>
                        <a:t>in</a:t>
                      </a:r>
                      <a:r>
                        <a:rPr sz="2000" spc="-40" dirty="0">
                          <a:latin typeface="Calibri"/>
                          <a:cs typeface="Calibri"/>
                        </a:rPr>
                        <a:t> </a:t>
                      </a:r>
                      <a:r>
                        <a:rPr sz="2000" spc="-10" dirty="0">
                          <a:latin typeface="Calibri"/>
                          <a:cs typeface="Calibri"/>
                        </a:rPr>
                        <a:t>reconstructing</a:t>
                      </a:r>
                      <a:r>
                        <a:rPr sz="2000" spc="-5" dirty="0">
                          <a:latin typeface="Calibri"/>
                          <a:cs typeface="Calibri"/>
                        </a:rPr>
                        <a:t> </a:t>
                      </a:r>
                      <a:r>
                        <a:rPr sz="2000" dirty="0">
                          <a:latin typeface="Calibri"/>
                          <a:cs typeface="Calibri"/>
                        </a:rPr>
                        <a:t>missing</a:t>
                      </a:r>
                      <a:r>
                        <a:rPr sz="2000" spc="-45" dirty="0">
                          <a:latin typeface="Calibri"/>
                          <a:cs typeface="Calibri"/>
                        </a:rPr>
                        <a:t> </a:t>
                      </a:r>
                      <a:r>
                        <a:rPr sz="2000" dirty="0">
                          <a:latin typeface="Calibri"/>
                          <a:cs typeface="Calibri"/>
                        </a:rPr>
                        <a:t>data</a:t>
                      </a:r>
                      <a:r>
                        <a:rPr sz="2000" spc="-40" dirty="0">
                          <a:latin typeface="Calibri"/>
                          <a:cs typeface="Calibri"/>
                        </a:rPr>
                        <a:t> </a:t>
                      </a:r>
                      <a:r>
                        <a:rPr sz="2000" spc="-10" dirty="0">
                          <a:latin typeface="Calibri"/>
                          <a:cs typeface="Calibri"/>
                        </a:rPr>
                        <a:t>values</a:t>
                      </a:r>
                      <a:endParaRPr sz="20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0EEEA"/>
                    </a:solidFill>
                  </a:tcPr>
                </a:tc>
                <a:tc>
                  <a:txBody>
                    <a:bodyPr/>
                    <a:lstStyle/>
                    <a:p>
                      <a:pPr algn="ctr">
                        <a:lnSpc>
                          <a:spcPct val="100000"/>
                        </a:lnSpc>
                      </a:pPr>
                      <a:endParaRPr sz="2000">
                        <a:latin typeface="Times New Roman"/>
                        <a:cs typeface="Times New Roman"/>
                      </a:endParaRPr>
                    </a:p>
                    <a:p>
                      <a:pPr algn="ctr">
                        <a:lnSpc>
                          <a:spcPct val="100000"/>
                        </a:lnSpc>
                      </a:pPr>
                      <a:endParaRPr sz="2000">
                        <a:latin typeface="Times New Roman"/>
                        <a:cs typeface="Times New Roman"/>
                      </a:endParaRPr>
                    </a:p>
                    <a:p>
                      <a:pPr algn="ctr">
                        <a:lnSpc>
                          <a:spcPct val="100000"/>
                        </a:lnSpc>
                        <a:spcBef>
                          <a:spcPts val="225"/>
                        </a:spcBef>
                      </a:pPr>
                      <a:endParaRPr sz="2000">
                        <a:latin typeface="Times New Roman"/>
                        <a:cs typeface="Times New Roman"/>
                      </a:endParaRPr>
                    </a:p>
                    <a:p>
                      <a:pPr marL="635" algn="ctr">
                        <a:lnSpc>
                          <a:spcPct val="100000"/>
                        </a:lnSpc>
                        <a:spcBef>
                          <a:spcPts val="5"/>
                        </a:spcBef>
                      </a:pPr>
                      <a:r>
                        <a:rPr sz="2000" spc="-10" dirty="0">
                          <a:latin typeface="Calibri"/>
                          <a:cs typeface="Calibri"/>
                        </a:rPr>
                        <a:t>k-</a:t>
                      </a:r>
                      <a:r>
                        <a:rPr sz="2000" dirty="0">
                          <a:latin typeface="Calibri"/>
                          <a:cs typeface="Calibri"/>
                        </a:rPr>
                        <a:t>nearest</a:t>
                      </a:r>
                      <a:r>
                        <a:rPr sz="2000" spc="-55" dirty="0">
                          <a:latin typeface="Calibri"/>
                          <a:cs typeface="Calibri"/>
                        </a:rPr>
                        <a:t> </a:t>
                      </a:r>
                      <a:r>
                        <a:rPr sz="2000" dirty="0">
                          <a:latin typeface="Calibri"/>
                          <a:cs typeface="Calibri"/>
                        </a:rPr>
                        <a:t>neighbors(KNN)</a:t>
                      </a:r>
                      <a:r>
                        <a:rPr sz="2000" spc="275" dirty="0">
                          <a:latin typeface="Calibri"/>
                          <a:cs typeface="Calibri"/>
                        </a:rPr>
                        <a:t> </a:t>
                      </a:r>
                      <a:r>
                        <a:rPr sz="2000" spc="-10" dirty="0">
                          <a:latin typeface="Calibri"/>
                          <a:cs typeface="Calibri"/>
                        </a:rPr>
                        <a:t>method</a:t>
                      </a:r>
                      <a:endParaRPr sz="20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0EEEA"/>
                    </a:solidFill>
                  </a:tcPr>
                </a:tc>
                <a:extLst>
                  <a:ext uri="{0D108BD9-81ED-4DB2-BD59-A6C34878D82A}">
                    <a16:rowId xmlns:a16="http://schemas.microsoft.com/office/drawing/2014/main" val="10003"/>
                  </a:ext>
                </a:extLst>
              </a:tr>
              <a:tr h="1727200">
                <a:tc>
                  <a:txBody>
                    <a:bodyPr/>
                    <a:lstStyle/>
                    <a:p>
                      <a:pPr>
                        <a:lnSpc>
                          <a:spcPct val="100000"/>
                        </a:lnSpc>
                        <a:spcBef>
                          <a:spcPts val="1030"/>
                        </a:spcBef>
                      </a:pPr>
                      <a:endParaRPr sz="2000" dirty="0">
                        <a:latin typeface="Times New Roman"/>
                        <a:cs typeface="Times New Roman"/>
                      </a:endParaRPr>
                    </a:p>
                    <a:p>
                      <a:pPr marL="128270" marR="122555" algn="ctr">
                        <a:lnSpc>
                          <a:spcPct val="100000"/>
                        </a:lnSpc>
                      </a:pPr>
                      <a:r>
                        <a:rPr sz="2000" dirty="0">
                          <a:latin typeface="Calibri"/>
                          <a:cs typeface="Calibri"/>
                        </a:rPr>
                        <a:t>Dewen</a:t>
                      </a:r>
                      <a:r>
                        <a:rPr sz="2000" spc="-10" dirty="0">
                          <a:latin typeface="Calibri"/>
                          <a:cs typeface="Calibri"/>
                        </a:rPr>
                        <a:t> </a:t>
                      </a:r>
                      <a:r>
                        <a:rPr sz="2000" dirty="0">
                          <a:latin typeface="Calibri"/>
                          <a:cs typeface="Calibri"/>
                        </a:rPr>
                        <a:t>Seng,</a:t>
                      </a:r>
                      <a:r>
                        <a:rPr sz="2000" spc="-30" dirty="0">
                          <a:latin typeface="Calibri"/>
                          <a:cs typeface="Calibri"/>
                        </a:rPr>
                        <a:t> </a:t>
                      </a:r>
                      <a:r>
                        <a:rPr sz="2000" dirty="0">
                          <a:latin typeface="Calibri"/>
                          <a:cs typeface="Calibri"/>
                        </a:rPr>
                        <a:t>Qiyan</a:t>
                      </a:r>
                      <a:r>
                        <a:rPr sz="2000" spc="-35" dirty="0">
                          <a:latin typeface="Calibri"/>
                          <a:cs typeface="Calibri"/>
                        </a:rPr>
                        <a:t> </a:t>
                      </a:r>
                      <a:r>
                        <a:rPr sz="2000" dirty="0">
                          <a:latin typeface="Calibri"/>
                          <a:cs typeface="Calibri"/>
                        </a:rPr>
                        <a:t>Zhang,</a:t>
                      </a:r>
                      <a:r>
                        <a:rPr sz="2000" spc="-35" dirty="0">
                          <a:latin typeface="Calibri"/>
                          <a:cs typeface="Calibri"/>
                        </a:rPr>
                        <a:t> </a:t>
                      </a:r>
                      <a:r>
                        <a:rPr sz="2000" spc="-10" dirty="0">
                          <a:latin typeface="Calibri"/>
                          <a:cs typeface="Calibri"/>
                        </a:rPr>
                        <a:t>Xuefeng</a:t>
                      </a:r>
                      <a:r>
                        <a:rPr sz="2000" spc="-50" dirty="0">
                          <a:latin typeface="Calibri"/>
                          <a:cs typeface="Calibri"/>
                        </a:rPr>
                        <a:t> </a:t>
                      </a:r>
                      <a:r>
                        <a:rPr sz="2000" dirty="0">
                          <a:latin typeface="Calibri"/>
                          <a:cs typeface="Calibri"/>
                        </a:rPr>
                        <a:t>Zhang,</a:t>
                      </a:r>
                      <a:r>
                        <a:rPr sz="2000" spc="-35" dirty="0">
                          <a:latin typeface="Calibri"/>
                          <a:cs typeface="Calibri"/>
                        </a:rPr>
                        <a:t> </a:t>
                      </a:r>
                      <a:r>
                        <a:rPr sz="2000" dirty="0">
                          <a:latin typeface="Calibri"/>
                          <a:cs typeface="Calibri"/>
                        </a:rPr>
                        <a:t>Guangsen</a:t>
                      </a:r>
                      <a:r>
                        <a:rPr sz="2000" spc="-35" dirty="0">
                          <a:latin typeface="Calibri"/>
                          <a:cs typeface="Calibri"/>
                        </a:rPr>
                        <a:t> </a:t>
                      </a:r>
                      <a:r>
                        <a:rPr sz="2000" dirty="0">
                          <a:latin typeface="Calibri"/>
                          <a:cs typeface="Calibri"/>
                        </a:rPr>
                        <a:t>Chen,</a:t>
                      </a:r>
                      <a:r>
                        <a:rPr sz="2000" spc="-30" dirty="0">
                          <a:latin typeface="Calibri"/>
                          <a:cs typeface="Calibri"/>
                        </a:rPr>
                        <a:t> </a:t>
                      </a:r>
                      <a:r>
                        <a:rPr sz="2000" dirty="0">
                          <a:latin typeface="Calibri"/>
                          <a:cs typeface="Calibri"/>
                        </a:rPr>
                        <a:t>Xiyuan</a:t>
                      </a:r>
                      <a:r>
                        <a:rPr sz="2000" spc="-55" dirty="0">
                          <a:latin typeface="Calibri"/>
                          <a:cs typeface="Calibri"/>
                        </a:rPr>
                        <a:t> </a:t>
                      </a:r>
                      <a:r>
                        <a:rPr sz="2000" dirty="0">
                          <a:latin typeface="Calibri"/>
                          <a:cs typeface="Calibri"/>
                        </a:rPr>
                        <a:t>Chen,</a:t>
                      </a:r>
                      <a:r>
                        <a:rPr sz="2000" spc="-30" dirty="0">
                          <a:latin typeface="Calibri"/>
                          <a:cs typeface="Calibri"/>
                        </a:rPr>
                        <a:t> </a:t>
                      </a:r>
                      <a:r>
                        <a:rPr sz="2000" spc="-10" dirty="0">
                          <a:latin typeface="Calibri"/>
                          <a:cs typeface="Calibri"/>
                        </a:rPr>
                        <a:t>Spatiotemporal </a:t>
                      </a:r>
                      <a:r>
                        <a:rPr sz="2000" dirty="0">
                          <a:latin typeface="Calibri"/>
                          <a:cs typeface="Calibri"/>
                        </a:rPr>
                        <a:t>prediction</a:t>
                      </a:r>
                      <a:r>
                        <a:rPr sz="2000" spc="-45" dirty="0">
                          <a:latin typeface="Calibri"/>
                          <a:cs typeface="Calibri"/>
                        </a:rPr>
                        <a:t> </a:t>
                      </a:r>
                      <a:r>
                        <a:rPr sz="2000" dirty="0">
                          <a:latin typeface="Calibri"/>
                          <a:cs typeface="Calibri"/>
                        </a:rPr>
                        <a:t>of</a:t>
                      </a:r>
                      <a:r>
                        <a:rPr sz="2000" spc="-50" dirty="0">
                          <a:latin typeface="Calibri"/>
                          <a:cs typeface="Calibri"/>
                        </a:rPr>
                        <a:t> </a:t>
                      </a:r>
                      <a:r>
                        <a:rPr sz="2000" dirty="0">
                          <a:latin typeface="Calibri"/>
                          <a:cs typeface="Calibri"/>
                        </a:rPr>
                        <a:t>air</a:t>
                      </a:r>
                      <a:r>
                        <a:rPr sz="2000" spc="-55" dirty="0">
                          <a:latin typeface="Calibri"/>
                          <a:cs typeface="Calibri"/>
                        </a:rPr>
                        <a:t> </a:t>
                      </a:r>
                      <a:r>
                        <a:rPr sz="2000" dirty="0">
                          <a:latin typeface="Calibri"/>
                          <a:cs typeface="Calibri"/>
                        </a:rPr>
                        <a:t>quality</a:t>
                      </a:r>
                      <a:r>
                        <a:rPr sz="2000" spc="-75" dirty="0">
                          <a:latin typeface="Calibri"/>
                          <a:cs typeface="Calibri"/>
                        </a:rPr>
                        <a:t> </a:t>
                      </a:r>
                      <a:r>
                        <a:rPr sz="2000" dirty="0">
                          <a:latin typeface="Calibri"/>
                          <a:cs typeface="Calibri"/>
                        </a:rPr>
                        <a:t>based</a:t>
                      </a:r>
                      <a:r>
                        <a:rPr sz="2000" spc="-50" dirty="0">
                          <a:latin typeface="Calibri"/>
                          <a:cs typeface="Calibri"/>
                        </a:rPr>
                        <a:t> </a:t>
                      </a:r>
                      <a:r>
                        <a:rPr sz="2000" dirty="0">
                          <a:latin typeface="Calibri"/>
                          <a:cs typeface="Calibri"/>
                        </a:rPr>
                        <a:t>on</a:t>
                      </a:r>
                      <a:r>
                        <a:rPr sz="2000" spc="-45" dirty="0">
                          <a:latin typeface="Calibri"/>
                          <a:cs typeface="Calibri"/>
                        </a:rPr>
                        <a:t> </a:t>
                      </a:r>
                      <a:r>
                        <a:rPr sz="2000" dirty="0">
                          <a:latin typeface="Calibri"/>
                          <a:cs typeface="Calibri"/>
                        </a:rPr>
                        <a:t>LSTM</a:t>
                      </a:r>
                      <a:r>
                        <a:rPr sz="2000" spc="-45" dirty="0">
                          <a:latin typeface="Calibri"/>
                          <a:cs typeface="Calibri"/>
                        </a:rPr>
                        <a:t> </a:t>
                      </a:r>
                      <a:r>
                        <a:rPr sz="2000" dirty="0">
                          <a:latin typeface="Calibri"/>
                          <a:cs typeface="Calibri"/>
                        </a:rPr>
                        <a:t>neural</a:t>
                      </a:r>
                      <a:r>
                        <a:rPr sz="2000" spc="-35" dirty="0">
                          <a:latin typeface="Calibri"/>
                          <a:cs typeface="Calibri"/>
                        </a:rPr>
                        <a:t> </a:t>
                      </a:r>
                      <a:r>
                        <a:rPr sz="2000" dirty="0">
                          <a:latin typeface="Calibri"/>
                          <a:cs typeface="Calibri"/>
                        </a:rPr>
                        <a:t>network</a:t>
                      </a: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tc>
                  <a:txBody>
                    <a:bodyPr/>
                    <a:lstStyle/>
                    <a:p>
                      <a:pPr algn="ctr">
                        <a:lnSpc>
                          <a:spcPct val="100000"/>
                        </a:lnSpc>
                      </a:pPr>
                      <a:endParaRPr sz="2000" dirty="0">
                        <a:latin typeface="Times New Roman"/>
                        <a:cs typeface="Times New Roman"/>
                      </a:endParaRPr>
                    </a:p>
                    <a:p>
                      <a:pPr algn="ctr">
                        <a:lnSpc>
                          <a:spcPct val="100000"/>
                        </a:lnSpc>
                        <a:spcBef>
                          <a:spcPts val="180"/>
                        </a:spcBef>
                      </a:pPr>
                      <a:endParaRPr sz="2000" dirty="0">
                        <a:latin typeface="Times New Roman"/>
                        <a:cs typeface="Times New Roman"/>
                      </a:endParaRPr>
                    </a:p>
                    <a:p>
                      <a:pPr marL="40005" marR="33020" algn="ctr">
                        <a:lnSpc>
                          <a:spcPct val="100000"/>
                        </a:lnSpc>
                      </a:pPr>
                      <a:r>
                        <a:rPr sz="2000" dirty="0">
                          <a:latin typeface="Calibri"/>
                          <a:cs typeface="Calibri"/>
                        </a:rPr>
                        <a:t>It</a:t>
                      </a:r>
                      <a:r>
                        <a:rPr sz="2000" spc="-30" dirty="0">
                          <a:latin typeface="Calibri"/>
                          <a:cs typeface="Calibri"/>
                        </a:rPr>
                        <a:t> </a:t>
                      </a:r>
                      <a:r>
                        <a:rPr sz="2000" dirty="0">
                          <a:latin typeface="Calibri"/>
                          <a:cs typeface="Calibri"/>
                        </a:rPr>
                        <a:t>can</a:t>
                      </a:r>
                      <a:r>
                        <a:rPr sz="2000" spc="-20" dirty="0">
                          <a:latin typeface="Calibri"/>
                          <a:cs typeface="Calibri"/>
                        </a:rPr>
                        <a:t> </a:t>
                      </a:r>
                      <a:r>
                        <a:rPr sz="2000" dirty="0">
                          <a:latin typeface="Calibri"/>
                          <a:cs typeface="Calibri"/>
                        </a:rPr>
                        <a:t>predict</a:t>
                      </a:r>
                      <a:r>
                        <a:rPr sz="2000" spc="-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concentration</a:t>
                      </a:r>
                      <a:r>
                        <a:rPr sz="2000" spc="-5" dirty="0">
                          <a:latin typeface="Calibri"/>
                          <a:cs typeface="Calibri"/>
                        </a:rPr>
                        <a:t> </a:t>
                      </a:r>
                      <a:r>
                        <a:rPr sz="2000" dirty="0">
                          <a:latin typeface="Calibri"/>
                          <a:cs typeface="Calibri"/>
                        </a:rPr>
                        <a:t>of</a:t>
                      </a:r>
                      <a:r>
                        <a:rPr sz="2000" spc="-20" dirty="0">
                          <a:latin typeface="Calibri"/>
                          <a:cs typeface="Calibri"/>
                        </a:rPr>
                        <a:t> </a:t>
                      </a:r>
                      <a:r>
                        <a:rPr sz="2000" dirty="0">
                          <a:latin typeface="Calibri"/>
                          <a:cs typeface="Calibri"/>
                        </a:rPr>
                        <a:t>multiple</a:t>
                      </a:r>
                      <a:r>
                        <a:rPr sz="2000" spc="-45" dirty="0">
                          <a:latin typeface="Calibri"/>
                          <a:cs typeface="Calibri"/>
                        </a:rPr>
                        <a:t> </a:t>
                      </a:r>
                      <a:r>
                        <a:rPr sz="2000" dirty="0">
                          <a:latin typeface="Calibri"/>
                          <a:cs typeface="Calibri"/>
                        </a:rPr>
                        <a:t>air</a:t>
                      </a:r>
                      <a:r>
                        <a:rPr sz="2000" spc="-25" dirty="0">
                          <a:latin typeface="Calibri"/>
                          <a:cs typeface="Calibri"/>
                        </a:rPr>
                        <a:t> </a:t>
                      </a:r>
                      <a:r>
                        <a:rPr sz="2000" dirty="0">
                          <a:latin typeface="Calibri"/>
                          <a:cs typeface="Calibri"/>
                        </a:rPr>
                        <a:t>quality</a:t>
                      </a:r>
                      <a:r>
                        <a:rPr sz="2000" spc="-45" dirty="0">
                          <a:latin typeface="Calibri"/>
                          <a:cs typeface="Calibri"/>
                        </a:rPr>
                        <a:t> </a:t>
                      </a:r>
                      <a:r>
                        <a:rPr sz="2000" spc="-10" dirty="0">
                          <a:latin typeface="Calibri"/>
                          <a:cs typeface="Calibri"/>
                        </a:rPr>
                        <a:t>indicators</a:t>
                      </a:r>
                      <a:r>
                        <a:rPr sz="2000" spc="-30" dirty="0">
                          <a:latin typeface="Calibri"/>
                          <a:cs typeface="Calibri"/>
                        </a:rPr>
                        <a:t> </a:t>
                      </a:r>
                      <a:r>
                        <a:rPr sz="2000" spc="-10" dirty="0">
                          <a:latin typeface="Calibri"/>
                          <a:cs typeface="Calibri"/>
                        </a:rPr>
                        <a:t>(PM2.5, </a:t>
                      </a:r>
                      <a:r>
                        <a:rPr sz="2000" dirty="0">
                          <a:latin typeface="Calibri"/>
                          <a:cs typeface="Calibri"/>
                        </a:rPr>
                        <a:t>CO,</a:t>
                      </a:r>
                      <a:r>
                        <a:rPr sz="2000" spc="-35" dirty="0">
                          <a:latin typeface="Calibri"/>
                          <a:cs typeface="Calibri"/>
                        </a:rPr>
                        <a:t> </a:t>
                      </a:r>
                      <a:r>
                        <a:rPr sz="2000" dirty="0">
                          <a:latin typeface="Calibri"/>
                          <a:cs typeface="Calibri"/>
                        </a:rPr>
                        <a:t>NO2,</a:t>
                      </a:r>
                      <a:r>
                        <a:rPr sz="2000" spc="-25" dirty="0">
                          <a:latin typeface="Calibri"/>
                          <a:cs typeface="Calibri"/>
                        </a:rPr>
                        <a:t> </a:t>
                      </a:r>
                      <a:r>
                        <a:rPr sz="2000" dirty="0">
                          <a:latin typeface="Calibri"/>
                          <a:cs typeface="Calibri"/>
                        </a:rPr>
                        <a:t>O3,</a:t>
                      </a:r>
                      <a:r>
                        <a:rPr sz="2000" spc="-20" dirty="0">
                          <a:latin typeface="Calibri"/>
                          <a:cs typeface="Calibri"/>
                        </a:rPr>
                        <a:t> </a:t>
                      </a:r>
                      <a:r>
                        <a:rPr sz="2000" dirty="0">
                          <a:latin typeface="Calibri"/>
                          <a:cs typeface="Calibri"/>
                        </a:rPr>
                        <a:t>SO2)</a:t>
                      </a:r>
                      <a:r>
                        <a:rPr sz="2000" spc="-25" dirty="0">
                          <a:latin typeface="Calibri"/>
                          <a:cs typeface="Calibri"/>
                        </a:rPr>
                        <a:t> </a:t>
                      </a:r>
                      <a:r>
                        <a:rPr sz="2000" spc="-10" dirty="0">
                          <a:latin typeface="Calibri"/>
                          <a:cs typeface="Calibri"/>
                        </a:rPr>
                        <a:t>simultaneously,</a:t>
                      </a:r>
                      <a:r>
                        <a:rPr sz="2000" spc="-55" dirty="0">
                          <a:latin typeface="Calibri"/>
                          <a:cs typeface="Calibri"/>
                        </a:rPr>
                        <a:t> </a:t>
                      </a:r>
                      <a:r>
                        <a:rPr sz="2000" dirty="0">
                          <a:latin typeface="Calibri"/>
                          <a:cs typeface="Calibri"/>
                        </a:rPr>
                        <a:t>instead</a:t>
                      </a:r>
                      <a:r>
                        <a:rPr sz="2000" spc="-55" dirty="0">
                          <a:latin typeface="Calibri"/>
                          <a:cs typeface="Calibri"/>
                        </a:rPr>
                        <a:t> </a:t>
                      </a:r>
                      <a:r>
                        <a:rPr sz="2000" dirty="0">
                          <a:latin typeface="Calibri"/>
                          <a:cs typeface="Calibri"/>
                        </a:rPr>
                        <a:t>of</a:t>
                      </a:r>
                      <a:r>
                        <a:rPr sz="2000" spc="-25" dirty="0">
                          <a:latin typeface="Calibri"/>
                          <a:cs typeface="Calibri"/>
                        </a:rPr>
                        <a:t> </a:t>
                      </a:r>
                      <a:r>
                        <a:rPr sz="2000" spc="-10" dirty="0">
                          <a:latin typeface="Calibri"/>
                          <a:cs typeface="Calibri"/>
                        </a:rPr>
                        <a:t>focusing</a:t>
                      </a:r>
                      <a:r>
                        <a:rPr sz="2000" spc="-40" dirty="0">
                          <a:latin typeface="Calibri"/>
                          <a:cs typeface="Calibri"/>
                        </a:rPr>
                        <a:t> </a:t>
                      </a:r>
                      <a:r>
                        <a:rPr sz="2000" dirty="0">
                          <a:latin typeface="Calibri"/>
                          <a:cs typeface="Calibri"/>
                        </a:rPr>
                        <a:t>on</a:t>
                      </a:r>
                      <a:r>
                        <a:rPr sz="2000" spc="-40" dirty="0">
                          <a:latin typeface="Calibri"/>
                          <a:cs typeface="Calibri"/>
                        </a:rPr>
                        <a:t> </a:t>
                      </a:r>
                      <a:r>
                        <a:rPr sz="2000" dirty="0">
                          <a:latin typeface="Calibri"/>
                          <a:cs typeface="Calibri"/>
                        </a:rPr>
                        <a:t>only</a:t>
                      </a:r>
                      <a:r>
                        <a:rPr sz="2000" spc="-35" dirty="0">
                          <a:latin typeface="Calibri"/>
                          <a:cs typeface="Calibri"/>
                        </a:rPr>
                        <a:t> </a:t>
                      </a:r>
                      <a:r>
                        <a:rPr sz="2000" spc="-25" dirty="0">
                          <a:latin typeface="Calibri"/>
                          <a:cs typeface="Calibri"/>
                        </a:rPr>
                        <a:t>one </a:t>
                      </a:r>
                      <a:r>
                        <a:rPr sz="2000" spc="-10" dirty="0">
                          <a:latin typeface="Calibri"/>
                          <a:cs typeface="Calibri"/>
                        </a:rPr>
                        <a:t>pollutant</a:t>
                      </a:r>
                      <a:endParaRPr sz="20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tc>
                  <a:txBody>
                    <a:bodyPr/>
                    <a:lstStyle/>
                    <a:p>
                      <a:pPr algn="ctr">
                        <a:lnSpc>
                          <a:spcPct val="100000"/>
                        </a:lnSpc>
                      </a:pPr>
                      <a:endParaRPr sz="2000" dirty="0">
                        <a:latin typeface="Times New Roman"/>
                        <a:cs typeface="Times New Roman"/>
                      </a:endParaRPr>
                    </a:p>
                    <a:p>
                      <a:pPr algn="ctr">
                        <a:lnSpc>
                          <a:spcPct val="100000"/>
                        </a:lnSpc>
                      </a:pPr>
                      <a:endParaRPr sz="2000" dirty="0">
                        <a:latin typeface="Times New Roman"/>
                        <a:cs typeface="Times New Roman"/>
                      </a:endParaRPr>
                    </a:p>
                    <a:p>
                      <a:pPr algn="ctr">
                        <a:lnSpc>
                          <a:spcPct val="100000"/>
                        </a:lnSpc>
                        <a:spcBef>
                          <a:spcPts val="229"/>
                        </a:spcBef>
                      </a:pPr>
                      <a:endParaRPr sz="2000" dirty="0">
                        <a:latin typeface="Times New Roman"/>
                        <a:cs typeface="Times New Roman"/>
                      </a:endParaRPr>
                    </a:p>
                    <a:p>
                      <a:pPr marL="635" algn="ctr">
                        <a:lnSpc>
                          <a:spcPct val="100000"/>
                        </a:lnSpc>
                      </a:pPr>
                      <a:r>
                        <a:rPr lang="en-US" sz="2000" spc="-10" dirty="0">
                          <a:latin typeface="Calibri"/>
                          <a:cs typeface="Calibri"/>
                        </a:rPr>
                        <a:t>MMSL, </a:t>
                      </a:r>
                      <a:r>
                        <a:rPr sz="2000" spc="-10" dirty="0">
                          <a:latin typeface="Calibri"/>
                          <a:cs typeface="Calibri"/>
                        </a:rPr>
                        <a:t>CNN-</a:t>
                      </a:r>
                      <a:r>
                        <a:rPr sz="2000" spc="-20" dirty="0">
                          <a:latin typeface="Calibri"/>
                          <a:cs typeface="Calibri"/>
                        </a:rPr>
                        <a:t>LSTM</a:t>
                      </a:r>
                      <a:endParaRPr sz="20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7</a:t>
            </a:fld>
            <a:endParaRPr lang="en-US" sz="2400" b="1" dirty="0">
              <a:solidFill>
                <a:schemeClr val="tx1"/>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1167766083"/>
              </p:ext>
            </p:extLst>
          </p:nvPr>
        </p:nvGraphicFramePr>
        <p:xfrm>
          <a:off x="457200" y="1181100"/>
          <a:ext cx="17220563" cy="7971789"/>
        </p:xfrm>
        <a:graphic>
          <a:graphicData uri="http://schemas.openxmlformats.org/drawingml/2006/table">
            <a:tbl>
              <a:tblPr firstRow="1" bandRow="1">
                <a:tableStyleId>{2D5ABB26-0587-4C30-8999-92F81FD0307C}</a:tableStyleId>
              </a:tblPr>
              <a:tblGrid>
                <a:gridCol w="510540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gridCol w="3885563">
                  <a:extLst>
                    <a:ext uri="{9D8B030D-6E8A-4147-A177-3AD203B41FA5}">
                      <a16:colId xmlns:a16="http://schemas.microsoft.com/office/drawing/2014/main" val="20002"/>
                    </a:ext>
                  </a:extLst>
                </a:gridCol>
              </a:tblGrid>
              <a:tr h="1099820">
                <a:tc>
                  <a:txBody>
                    <a:bodyPr/>
                    <a:lstStyle/>
                    <a:p>
                      <a:pPr algn="ctr">
                        <a:lnSpc>
                          <a:spcPct val="100000"/>
                        </a:lnSpc>
                        <a:spcBef>
                          <a:spcPts val="2470"/>
                        </a:spcBef>
                      </a:pPr>
                      <a:r>
                        <a:rPr sz="3600" b="1" dirty="0">
                          <a:solidFill>
                            <a:srgbClr val="FFFFFF"/>
                          </a:solidFill>
                          <a:latin typeface="Calibri"/>
                          <a:cs typeface="Calibri"/>
                        </a:rPr>
                        <a:t>Research</a:t>
                      </a:r>
                      <a:r>
                        <a:rPr sz="3600" b="1" spc="-155" dirty="0">
                          <a:solidFill>
                            <a:srgbClr val="FFFFFF"/>
                          </a:solidFill>
                          <a:latin typeface="Calibri"/>
                          <a:cs typeface="Calibri"/>
                        </a:rPr>
                        <a:t> </a:t>
                      </a:r>
                      <a:r>
                        <a:rPr sz="3600" b="1" spc="-20" dirty="0">
                          <a:solidFill>
                            <a:srgbClr val="FFFFFF"/>
                          </a:solidFill>
                          <a:latin typeface="Calibri"/>
                          <a:cs typeface="Calibri"/>
                        </a:rPr>
                        <a:t>Paper</a:t>
                      </a:r>
                      <a:endParaRPr sz="3600" dirty="0">
                        <a:latin typeface="Calibri"/>
                        <a:cs typeface="Calibri"/>
                      </a:endParaRPr>
                    </a:p>
                  </a:txBody>
                  <a:tcPr marL="0" marR="0" marT="3136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56050"/>
                    </a:solidFill>
                  </a:tcPr>
                </a:tc>
                <a:tc>
                  <a:txBody>
                    <a:bodyPr/>
                    <a:lstStyle/>
                    <a:p>
                      <a:pPr marL="3175" algn="ctr">
                        <a:lnSpc>
                          <a:spcPct val="100000"/>
                        </a:lnSpc>
                        <a:spcBef>
                          <a:spcPts val="2470"/>
                        </a:spcBef>
                      </a:pPr>
                      <a:r>
                        <a:rPr sz="2800" b="1" spc="-10" dirty="0">
                          <a:solidFill>
                            <a:srgbClr val="FFFFFF"/>
                          </a:solidFill>
                          <a:latin typeface="Calibri"/>
                          <a:cs typeface="Calibri"/>
                        </a:rPr>
                        <a:t>Summary</a:t>
                      </a:r>
                      <a:endParaRPr sz="2800" dirty="0">
                        <a:latin typeface="Calibri"/>
                        <a:cs typeface="Calibri"/>
                      </a:endParaRPr>
                    </a:p>
                  </a:txBody>
                  <a:tcPr marL="0" marR="0" marT="3136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56050"/>
                    </a:solidFill>
                  </a:tcPr>
                </a:tc>
                <a:tc>
                  <a:txBody>
                    <a:bodyPr/>
                    <a:lstStyle/>
                    <a:p>
                      <a:pPr marL="1270" algn="ctr">
                        <a:lnSpc>
                          <a:spcPct val="100000"/>
                        </a:lnSpc>
                        <a:spcBef>
                          <a:spcPts val="2735"/>
                        </a:spcBef>
                      </a:pPr>
                      <a:r>
                        <a:rPr sz="2400" b="1" spc="-20" dirty="0">
                          <a:solidFill>
                            <a:srgbClr val="FFFFFF"/>
                          </a:solidFill>
                          <a:latin typeface="Calibri"/>
                          <a:cs typeface="Calibri"/>
                        </a:rPr>
                        <a:t>Techniques</a:t>
                      </a:r>
                      <a:r>
                        <a:rPr sz="2400" b="1" spc="-75" dirty="0">
                          <a:solidFill>
                            <a:srgbClr val="FFFFFF"/>
                          </a:solidFill>
                          <a:latin typeface="Calibri"/>
                          <a:cs typeface="Calibri"/>
                        </a:rPr>
                        <a:t> </a:t>
                      </a:r>
                      <a:r>
                        <a:rPr sz="2400" b="1" spc="-20" dirty="0">
                          <a:solidFill>
                            <a:srgbClr val="FFFFFF"/>
                          </a:solidFill>
                          <a:latin typeface="Calibri"/>
                          <a:cs typeface="Calibri"/>
                        </a:rPr>
                        <a:t>Used</a:t>
                      </a:r>
                      <a:endParaRPr sz="2400">
                        <a:latin typeface="Calibri"/>
                        <a:cs typeface="Calibri"/>
                      </a:endParaRPr>
                    </a:p>
                  </a:txBody>
                  <a:tcPr marL="0" marR="0" marT="3473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56050"/>
                    </a:solidFill>
                  </a:tcPr>
                </a:tc>
                <a:extLst>
                  <a:ext uri="{0D108BD9-81ED-4DB2-BD59-A6C34878D82A}">
                    <a16:rowId xmlns:a16="http://schemas.microsoft.com/office/drawing/2014/main" val="10000"/>
                  </a:ext>
                </a:extLst>
              </a:tr>
              <a:tr h="1590675">
                <a:tc>
                  <a:txBody>
                    <a:bodyPr/>
                    <a:lstStyle/>
                    <a:p>
                      <a:pPr algn="ctr"/>
                      <a:r>
                        <a:rPr lang="en-US" sz="2000" dirty="0"/>
                        <a:t>       </a:t>
                      </a:r>
                    </a:p>
                    <a:p>
                      <a:pPr algn="ctr"/>
                      <a:r>
                        <a:rPr lang="en-US" sz="2000" dirty="0"/>
                        <a:t>      </a:t>
                      </a:r>
                      <a:r>
                        <a:rPr lang="en-US" sz="2000" baseline="0" dirty="0"/>
                        <a:t> </a:t>
                      </a:r>
                      <a:r>
                        <a:rPr lang="en-US" sz="2000" dirty="0"/>
                        <a:t>Shi, Y.; Du, Z.; Zhang, J.; Han, F.; Chen, F.; Wang, D.; Liu, M. "Construction and Evaluation of Hourly Average Indoor PM2.5 Concentration Prediction Models Based on Multiple Types of Places.</a:t>
                      </a:r>
                    </a:p>
                  </a:txBody>
                  <a:tcPr marL="0" marR="0" marT="6159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0EEEA"/>
                    </a:solidFill>
                  </a:tcPr>
                </a:tc>
                <a:tc>
                  <a:txBody>
                    <a:bodyPr/>
                    <a:lstStyle/>
                    <a:p>
                      <a:pPr algn="ctr"/>
                      <a:r>
                        <a:rPr lang="en-US" sz="2000" dirty="0"/>
                        <a:t>The paper presents the development and evaluation of hourly average indoor PM2.5 concentration prediction models using MLR (Multiple Linear Regression) and RFR (Random Forest Regression) methods based on monitoring data from diverse indoor environments.</a:t>
                      </a:r>
                    </a:p>
                  </a:txBody>
                  <a:tcPr marL="0" marR="0" marT="1835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0EEEA"/>
                    </a:solidFill>
                  </a:tcPr>
                </a:tc>
                <a:tc>
                  <a:txBody>
                    <a:bodyPr/>
                    <a:lstStyle/>
                    <a:p>
                      <a:pPr>
                        <a:lnSpc>
                          <a:spcPct val="100000"/>
                        </a:lnSpc>
                      </a:pPr>
                      <a:endParaRPr sz="2000" dirty="0">
                        <a:latin typeface="Times New Roman"/>
                        <a:cs typeface="Times New Roman"/>
                      </a:endParaRPr>
                    </a:p>
                    <a:p>
                      <a:pPr marL="1078865" marR="298450" indent="-771525">
                        <a:lnSpc>
                          <a:spcPct val="100000"/>
                        </a:lnSpc>
                      </a:pPr>
                      <a:r>
                        <a:rPr sz="2000" dirty="0">
                          <a:latin typeface="Calibri"/>
                          <a:cs typeface="Calibri"/>
                        </a:rPr>
                        <a:t>Random</a:t>
                      </a:r>
                      <a:r>
                        <a:rPr sz="2000" spc="-50" dirty="0">
                          <a:latin typeface="Calibri"/>
                          <a:cs typeface="Calibri"/>
                        </a:rPr>
                        <a:t> </a:t>
                      </a:r>
                      <a:r>
                        <a:rPr sz="2000" spc="-10" dirty="0">
                          <a:latin typeface="Calibri"/>
                          <a:cs typeface="Calibri"/>
                        </a:rPr>
                        <a:t>Forest</a:t>
                      </a:r>
                      <a:r>
                        <a:rPr sz="2000" spc="-20" dirty="0">
                          <a:latin typeface="Calibri"/>
                          <a:cs typeface="Calibri"/>
                        </a:rPr>
                        <a:t> </a:t>
                      </a:r>
                      <a:r>
                        <a:rPr sz="2000" spc="-10" dirty="0">
                          <a:latin typeface="Calibri"/>
                          <a:cs typeface="Calibri"/>
                        </a:rPr>
                        <a:t>Regression,</a:t>
                      </a:r>
                      <a:r>
                        <a:rPr sz="2000" spc="-25" dirty="0">
                          <a:latin typeface="Calibri"/>
                          <a:cs typeface="Calibri"/>
                        </a:rPr>
                        <a:t> </a:t>
                      </a:r>
                      <a:r>
                        <a:rPr sz="2000" spc="-10" dirty="0">
                          <a:latin typeface="Calibri"/>
                          <a:cs typeface="Calibri"/>
                        </a:rPr>
                        <a:t>Multiple </a:t>
                      </a:r>
                      <a:r>
                        <a:rPr sz="2000" dirty="0">
                          <a:latin typeface="Calibri"/>
                          <a:cs typeface="Calibri"/>
                        </a:rPr>
                        <a:t>Linear</a:t>
                      </a:r>
                      <a:r>
                        <a:rPr sz="2000" spc="-40" dirty="0">
                          <a:latin typeface="Calibri"/>
                          <a:cs typeface="Calibri"/>
                        </a:rPr>
                        <a:t> </a:t>
                      </a:r>
                      <a:r>
                        <a:rPr sz="2000" spc="-10" dirty="0">
                          <a:latin typeface="Calibri"/>
                          <a:cs typeface="Calibri"/>
                        </a:rPr>
                        <a:t>Regression</a:t>
                      </a:r>
                      <a:endParaRPr sz="2000" dirty="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0EEEA"/>
                    </a:solidFill>
                  </a:tcPr>
                </a:tc>
                <a:extLst>
                  <a:ext uri="{0D108BD9-81ED-4DB2-BD59-A6C34878D82A}">
                    <a16:rowId xmlns:a16="http://schemas.microsoft.com/office/drawing/2014/main" val="10001"/>
                  </a:ext>
                </a:extLst>
              </a:tr>
              <a:tr h="1473200">
                <a:tc>
                  <a:txBody>
                    <a:bodyPr/>
                    <a:lstStyle/>
                    <a:p>
                      <a:pPr>
                        <a:lnSpc>
                          <a:spcPct val="100000"/>
                        </a:lnSpc>
                        <a:spcBef>
                          <a:spcPts val="25"/>
                        </a:spcBef>
                      </a:pPr>
                      <a:endParaRPr sz="2000" dirty="0">
                        <a:latin typeface="Times New Roman"/>
                        <a:cs typeface="Times New Roman"/>
                      </a:endParaRPr>
                    </a:p>
                    <a:p>
                      <a:pPr marL="292735" marR="288290" algn="ctr">
                        <a:lnSpc>
                          <a:spcPct val="100000"/>
                        </a:lnSpc>
                      </a:pPr>
                      <a:r>
                        <a:rPr sz="2000" spc="-10" dirty="0">
                          <a:latin typeface="Calibri"/>
                          <a:cs typeface="Calibri"/>
                        </a:rPr>
                        <a:t>Mei-</a:t>
                      </a:r>
                      <a:r>
                        <a:rPr sz="2000" dirty="0">
                          <a:latin typeface="Calibri"/>
                          <a:cs typeface="Calibri"/>
                        </a:rPr>
                        <a:t>Hsin</a:t>
                      </a:r>
                      <a:r>
                        <a:rPr sz="2000" spc="-25" dirty="0">
                          <a:latin typeface="Calibri"/>
                          <a:cs typeface="Calibri"/>
                        </a:rPr>
                        <a:t> </a:t>
                      </a:r>
                      <a:r>
                        <a:rPr sz="2000" dirty="0">
                          <a:latin typeface="Calibri"/>
                          <a:cs typeface="Calibri"/>
                        </a:rPr>
                        <a:t>Chen,</a:t>
                      </a:r>
                      <a:r>
                        <a:rPr sz="2000" spc="-10" dirty="0">
                          <a:latin typeface="Calibri"/>
                          <a:cs typeface="Calibri"/>
                        </a:rPr>
                        <a:t> </a:t>
                      </a:r>
                      <a:r>
                        <a:rPr sz="2000" spc="-40" dirty="0">
                          <a:latin typeface="Calibri"/>
                          <a:cs typeface="Calibri"/>
                        </a:rPr>
                        <a:t>Yao-</a:t>
                      </a:r>
                      <a:r>
                        <a:rPr sz="2000" dirty="0">
                          <a:latin typeface="Calibri"/>
                          <a:cs typeface="Calibri"/>
                        </a:rPr>
                        <a:t>Chung</a:t>
                      </a:r>
                      <a:r>
                        <a:rPr sz="2000" spc="-15" dirty="0">
                          <a:latin typeface="Calibri"/>
                          <a:cs typeface="Calibri"/>
                        </a:rPr>
                        <a:t> </a:t>
                      </a:r>
                      <a:r>
                        <a:rPr sz="2000" dirty="0">
                          <a:latin typeface="Calibri"/>
                          <a:cs typeface="Calibri"/>
                        </a:rPr>
                        <a:t>Chen, </a:t>
                      </a:r>
                      <a:r>
                        <a:rPr sz="2000" spc="-10" dirty="0">
                          <a:latin typeface="Calibri"/>
                          <a:cs typeface="Calibri"/>
                        </a:rPr>
                        <a:t>Tien-</a:t>
                      </a:r>
                      <a:r>
                        <a:rPr sz="2000" dirty="0">
                          <a:latin typeface="Calibri"/>
                          <a:cs typeface="Calibri"/>
                        </a:rPr>
                        <a:t>Yin</a:t>
                      </a:r>
                      <a:r>
                        <a:rPr sz="2000" spc="-50" dirty="0">
                          <a:latin typeface="Calibri"/>
                          <a:cs typeface="Calibri"/>
                        </a:rPr>
                        <a:t> </a:t>
                      </a:r>
                      <a:r>
                        <a:rPr sz="2000" dirty="0">
                          <a:latin typeface="Calibri"/>
                          <a:cs typeface="Calibri"/>
                        </a:rPr>
                        <a:t>Chou,</a:t>
                      </a:r>
                      <a:r>
                        <a:rPr sz="2000" spc="5" dirty="0">
                          <a:latin typeface="Calibri"/>
                          <a:cs typeface="Calibri"/>
                        </a:rPr>
                        <a:t> </a:t>
                      </a:r>
                      <a:r>
                        <a:rPr sz="2000" spc="-20" dirty="0">
                          <a:latin typeface="Calibri"/>
                          <a:cs typeface="Calibri"/>
                        </a:rPr>
                        <a:t>Fang-</a:t>
                      </a:r>
                      <a:r>
                        <a:rPr sz="2000" dirty="0">
                          <a:latin typeface="Calibri"/>
                          <a:cs typeface="Calibri"/>
                        </a:rPr>
                        <a:t>Shii</a:t>
                      </a:r>
                      <a:r>
                        <a:rPr sz="2000" spc="-30" dirty="0">
                          <a:latin typeface="Calibri"/>
                          <a:cs typeface="Calibri"/>
                        </a:rPr>
                        <a:t> </a:t>
                      </a:r>
                      <a:r>
                        <a:rPr sz="2000" dirty="0">
                          <a:latin typeface="Calibri"/>
                          <a:cs typeface="Calibri"/>
                        </a:rPr>
                        <a:t>Ning,</a:t>
                      </a:r>
                      <a:r>
                        <a:rPr sz="2000" spc="-10" dirty="0">
                          <a:latin typeface="Calibri"/>
                          <a:cs typeface="Calibri"/>
                        </a:rPr>
                        <a:t> </a:t>
                      </a:r>
                      <a:r>
                        <a:rPr sz="2000" dirty="0">
                          <a:latin typeface="Calibri"/>
                          <a:cs typeface="Calibri"/>
                        </a:rPr>
                        <a:t>PM2.5</a:t>
                      </a:r>
                      <a:r>
                        <a:rPr sz="2000" spc="-5" dirty="0">
                          <a:latin typeface="Calibri"/>
                          <a:cs typeface="Calibri"/>
                        </a:rPr>
                        <a:t> </a:t>
                      </a:r>
                      <a:r>
                        <a:rPr sz="2000" spc="-10" dirty="0">
                          <a:latin typeface="Calibri"/>
                          <a:cs typeface="Calibri"/>
                        </a:rPr>
                        <a:t>Concentration </a:t>
                      </a:r>
                      <a:r>
                        <a:rPr sz="2000" dirty="0">
                          <a:latin typeface="Calibri"/>
                          <a:cs typeface="Calibri"/>
                        </a:rPr>
                        <a:t>Prediction</a:t>
                      </a:r>
                      <a:r>
                        <a:rPr sz="2000" spc="-40" dirty="0">
                          <a:latin typeface="Calibri"/>
                          <a:cs typeface="Calibri"/>
                        </a:rPr>
                        <a:t> </a:t>
                      </a:r>
                      <a:r>
                        <a:rPr sz="2000" dirty="0">
                          <a:latin typeface="Calibri"/>
                          <a:cs typeface="Calibri"/>
                        </a:rPr>
                        <a:t>Model:</a:t>
                      </a:r>
                      <a:r>
                        <a:rPr sz="2000" spc="-50" dirty="0">
                          <a:latin typeface="Calibri"/>
                          <a:cs typeface="Calibri"/>
                        </a:rPr>
                        <a:t> </a:t>
                      </a:r>
                      <a:r>
                        <a:rPr sz="2000" dirty="0">
                          <a:latin typeface="Calibri"/>
                          <a:cs typeface="Calibri"/>
                        </a:rPr>
                        <a:t>A</a:t>
                      </a:r>
                      <a:r>
                        <a:rPr sz="2000" spc="-40" dirty="0">
                          <a:latin typeface="Calibri"/>
                          <a:cs typeface="Calibri"/>
                        </a:rPr>
                        <a:t> </a:t>
                      </a:r>
                      <a:r>
                        <a:rPr sz="2000" dirty="0">
                          <a:latin typeface="Calibri"/>
                          <a:cs typeface="Calibri"/>
                        </a:rPr>
                        <a:t>CNN–RF</a:t>
                      </a:r>
                      <a:r>
                        <a:rPr sz="2000" spc="-20" dirty="0">
                          <a:latin typeface="Calibri"/>
                          <a:cs typeface="Calibri"/>
                        </a:rPr>
                        <a:t> </a:t>
                      </a:r>
                      <a:r>
                        <a:rPr sz="2000" dirty="0">
                          <a:latin typeface="Calibri"/>
                          <a:cs typeface="Calibri"/>
                        </a:rPr>
                        <a:t>Ensemble</a:t>
                      </a:r>
                      <a:r>
                        <a:rPr sz="2000" spc="-35" dirty="0">
                          <a:latin typeface="Calibri"/>
                          <a:cs typeface="Calibri"/>
                        </a:rPr>
                        <a:t> </a:t>
                      </a:r>
                      <a:r>
                        <a:rPr sz="2000" spc="-10" dirty="0">
                          <a:latin typeface="Calibri"/>
                          <a:cs typeface="Calibri"/>
                        </a:rPr>
                        <a:t>Framework.</a:t>
                      </a:r>
                      <a:r>
                        <a:rPr sz="2000" spc="10" dirty="0">
                          <a:latin typeface="Calibri"/>
                          <a:cs typeface="Calibri"/>
                        </a:rPr>
                        <a:t> </a:t>
                      </a:r>
                      <a:endParaRPr sz="2000" dirty="0">
                        <a:latin typeface="Calibri"/>
                        <a:cs typeface="Calibri"/>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tc>
                  <a:txBody>
                    <a:bodyPr/>
                    <a:lstStyle/>
                    <a:p>
                      <a:pPr>
                        <a:lnSpc>
                          <a:spcPct val="100000"/>
                        </a:lnSpc>
                        <a:spcBef>
                          <a:spcPts val="1015"/>
                        </a:spcBef>
                      </a:pPr>
                      <a:endParaRPr sz="2000">
                        <a:latin typeface="Times New Roman"/>
                        <a:cs typeface="Times New Roman"/>
                      </a:endParaRPr>
                    </a:p>
                    <a:p>
                      <a:pPr marL="72390" marR="63500" algn="ctr">
                        <a:lnSpc>
                          <a:spcPct val="100000"/>
                        </a:lnSpc>
                      </a:pPr>
                      <a:r>
                        <a:rPr sz="2000" dirty="0">
                          <a:latin typeface="Calibri"/>
                          <a:cs typeface="Calibri"/>
                        </a:rPr>
                        <a:t>This</a:t>
                      </a:r>
                      <a:r>
                        <a:rPr sz="2000" spc="-55" dirty="0">
                          <a:latin typeface="Calibri"/>
                          <a:cs typeface="Calibri"/>
                        </a:rPr>
                        <a:t> </a:t>
                      </a:r>
                      <a:r>
                        <a:rPr sz="2000" dirty="0">
                          <a:latin typeface="Calibri"/>
                          <a:cs typeface="Calibri"/>
                        </a:rPr>
                        <a:t>study</a:t>
                      </a:r>
                      <a:r>
                        <a:rPr sz="2000" spc="-55" dirty="0">
                          <a:latin typeface="Calibri"/>
                          <a:cs typeface="Calibri"/>
                        </a:rPr>
                        <a:t> </a:t>
                      </a:r>
                      <a:r>
                        <a:rPr sz="2000" dirty="0">
                          <a:latin typeface="Calibri"/>
                          <a:cs typeface="Calibri"/>
                        </a:rPr>
                        <a:t>presents</a:t>
                      </a:r>
                      <a:r>
                        <a:rPr sz="2000" spc="-25" dirty="0">
                          <a:latin typeface="Calibri"/>
                          <a:cs typeface="Calibri"/>
                        </a:rPr>
                        <a:t> </a:t>
                      </a:r>
                      <a:r>
                        <a:rPr sz="2000" dirty="0">
                          <a:latin typeface="Calibri"/>
                          <a:cs typeface="Calibri"/>
                        </a:rPr>
                        <a:t>a</a:t>
                      </a:r>
                      <a:r>
                        <a:rPr sz="2000" spc="-45" dirty="0">
                          <a:latin typeface="Calibri"/>
                          <a:cs typeface="Calibri"/>
                        </a:rPr>
                        <a:t> </a:t>
                      </a:r>
                      <a:r>
                        <a:rPr sz="2000" dirty="0">
                          <a:latin typeface="Calibri"/>
                          <a:cs typeface="Calibri"/>
                        </a:rPr>
                        <a:t>hybrid</a:t>
                      </a:r>
                      <a:r>
                        <a:rPr sz="2000" spc="-45" dirty="0">
                          <a:latin typeface="Calibri"/>
                          <a:cs typeface="Calibri"/>
                        </a:rPr>
                        <a:t> </a:t>
                      </a:r>
                      <a:r>
                        <a:rPr sz="2000" dirty="0">
                          <a:latin typeface="Calibri"/>
                          <a:cs typeface="Calibri"/>
                        </a:rPr>
                        <a:t>CNN–RF</a:t>
                      </a:r>
                      <a:r>
                        <a:rPr sz="2000" spc="-20" dirty="0">
                          <a:latin typeface="Calibri"/>
                          <a:cs typeface="Calibri"/>
                        </a:rPr>
                        <a:t> </a:t>
                      </a:r>
                      <a:r>
                        <a:rPr sz="2000" spc="-10" dirty="0">
                          <a:latin typeface="Calibri"/>
                          <a:cs typeface="Calibri"/>
                        </a:rPr>
                        <a:t>framework </a:t>
                      </a:r>
                      <a:r>
                        <a:rPr sz="2000" dirty="0">
                          <a:latin typeface="Calibri"/>
                          <a:cs typeface="Calibri"/>
                        </a:rPr>
                        <a:t>that</a:t>
                      </a:r>
                      <a:r>
                        <a:rPr sz="2000" spc="-55" dirty="0">
                          <a:latin typeface="Calibri"/>
                          <a:cs typeface="Calibri"/>
                        </a:rPr>
                        <a:t> </a:t>
                      </a:r>
                      <a:r>
                        <a:rPr sz="2000" spc="-10" dirty="0">
                          <a:latin typeface="Calibri"/>
                          <a:cs typeface="Calibri"/>
                        </a:rPr>
                        <a:t>combines</a:t>
                      </a:r>
                      <a:r>
                        <a:rPr sz="2000" spc="-35" dirty="0">
                          <a:latin typeface="Calibri"/>
                          <a:cs typeface="Calibri"/>
                        </a:rPr>
                        <a:t> </a:t>
                      </a:r>
                      <a:r>
                        <a:rPr sz="2000" dirty="0">
                          <a:latin typeface="Calibri"/>
                          <a:cs typeface="Calibri"/>
                        </a:rPr>
                        <a:t>CNN</a:t>
                      </a:r>
                      <a:r>
                        <a:rPr sz="2000" spc="-30" dirty="0">
                          <a:latin typeface="Calibri"/>
                          <a:cs typeface="Calibri"/>
                        </a:rPr>
                        <a:t> </a:t>
                      </a:r>
                      <a:r>
                        <a:rPr sz="2000" spc="-25" dirty="0">
                          <a:latin typeface="Calibri"/>
                          <a:cs typeface="Calibri"/>
                        </a:rPr>
                        <a:t>for </a:t>
                      </a:r>
                      <a:r>
                        <a:rPr sz="2000" spc="-10" dirty="0">
                          <a:latin typeface="Calibri"/>
                          <a:cs typeface="Calibri"/>
                        </a:rPr>
                        <a:t>feature</a:t>
                      </a:r>
                      <a:r>
                        <a:rPr sz="2000" spc="-40" dirty="0">
                          <a:latin typeface="Calibri"/>
                          <a:cs typeface="Calibri"/>
                        </a:rPr>
                        <a:t> </a:t>
                      </a:r>
                      <a:r>
                        <a:rPr sz="2000" spc="-10" dirty="0">
                          <a:latin typeface="Calibri"/>
                          <a:cs typeface="Calibri"/>
                        </a:rPr>
                        <a:t>extraction</a:t>
                      </a:r>
                      <a:r>
                        <a:rPr sz="2000" spc="-40" dirty="0">
                          <a:latin typeface="Calibri"/>
                          <a:cs typeface="Calibri"/>
                        </a:rPr>
                        <a:t> </a:t>
                      </a:r>
                      <a:r>
                        <a:rPr sz="2000" dirty="0">
                          <a:latin typeface="Calibri"/>
                          <a:cs typeface="Calibri"/>
                        </a:rPr>
                        <a:t>with</a:t>
                      </a:r>
                      <a:r>
                        <a:rPr sz="2000" spc="-50" dirty="0">
                          <a:latin typeface="Calibri"/>
                          <a:cs typeface="Calibri"/>
                        </a:rPr>
                        <a:t> </a:t>
                      </a:r>
                      <a:r>
                        <a:rPr sz="2000" dirty="0">
                          <a:latin typeface="Calibri"/>
                          <a:cs typeface="Calibri"/>
                        </a:rPr>
                        <a:t>RF</a:t>
                      </a:r>
                      <a:r>
                        <a:rPr sz="2000" spc="-40" dirty="0">
                          <a:latin typeface="Calibri"/>
                          <a:cs typeface="Calibri"/>
                        </a:rPr>
                        <a:t> </a:t>
                      </a:r>
                      <a:r>
                        <a:rPr sz="2000" dirty="0">
                          <a:latin typeface="Calibri"/>
                          <a:cs typeface="Calibri"/>
                        </a:rPr>
                        <a:t>for</a:t>
                      </a:r>
                      <a:r>
                        <a:rPr sz="2000" spc="-30" dirty="0">
                          <a:latin typeface="Calibri"/>
                          <a:cs typeface="Calibri"/>
                        </a:rPr>
                        <a:t> </a:t>
                      </a:r>
                      <a:r>
                        <a:rPr sz="2000" spc="-10" dirty="0">
                          <a:latin typeface="Calibri"/>
                          <a:cs typeface="Calibri"/>
                        </a:rPr>
                        <a:t>regression </a:t>
                      </a:r>
                      <a:r>
                        <a:rPr sz="2000" dirty="0">
                          <a:latin typeface="Calibri"/>
                          <a:cs typeface="Calibri"/>
                        </a:rPr>
                        <a:t>to</a:t>
                      </a:r>
                      <a:r>
                        <a:rPr sz="2000" spc="-40" dirty="0">
                          <a:latin typeface="Calibri"/>
                          <a:cs typeface="Calibri"/>
                        </a:rPr>
                        <a:t> </a:t>
                      </a:r>
                      <a:r>
                        <a:rPr sz="2000" dirty="0">
                          <a:latin typeface="Calibri"/>
                          <a:cs typeface="Calibri"/>
                        </a:rPr>
                        <a:t>predict</a:t>
                      </a:r>
                      <a:r>
                        <a:rPr sz="2000" spc="-35" dirty="0">
                          <a:latin typeface="Calibri"/>
                          <a:cs typeface="Calibri"/>
                        </a:rPr>
                        <a:t> </a:t>
                      </a:r>
                      <a:r>
                        <a:rPr sz="2000" spc="-10" dirty="0">
                          <a:latin typeface="Calibri"/>
                          <a:cs typeface="Calibri"/>
                        </a:rPr>
                        <a:t>PM2.5 concentrations,</a:t>
                      </a:r>
                      <a:r>
                        <a:rPr sz="2000" spc="-20" dirty="0">
                          <a:latin typeface="Calibri"/>
                          <a:cs typeface="Calibri"/>
                        </a:rPr>
                        <a:t> </a:t>
                      </a:r>
                      <a:r>
                        <a:rPr sz="2000" spc="-10" dirty="0">
                          <a:latin typeface="Calibri"/>
                          <a:cs typeface="Calibri"/>
                        </a:rPr>
                        <a:t>compared</a:t>
                      </a:r>
                      <a:r>
                        <a:rPr sz="2000" spc="-15" dirty="0">
                          <a:latin typeface="Calibri"/>
                          <a:cs typeface="Calibri"/>
                        </a:rPr>
                        <a:t> </a:t>
                      </a:r>
                      <a:r>
                        <a:rPr sz="2000" dirty="0">
                          <a:latin typeface="Calibri"/>
                          <a:cs typeface="Calibri"/>
                        </a:rPr>
                        <a:t>with</a:t>
                      </a:r>
                      <a:r>
                        <a:rPr sz="2000" spc="-30" dirty="0">
                          <a:latin typeface="Calibri"/>
                          <a:cs typeface="Calibri"/>
                        </a:rPr>
                        <a:t> </a:t>
                      </a:r>
                      <a:r>
                        <a:rPr sz="2000" dirty="0">
                          <a:latin typeface="Calibri"/>
                          <a:cs typeface="Calibri"/>
                        </a:rPr>
                        <a:t>standalone</a:t>
                      </a:r>
                      <a:r>
                        <a:rPr sz="2000" spc="-45" dirty="0">
                          <a:latin typeface="Calibri"/>
                          <a:cs typeface="Calibri"/>
                        </a:rPr>
                        <a:t> </a:t>
                      </a:r>
                      <a:r>
                        <a:rPr sz="2000" dirty="0">
                          <a:latin typeface="Calibri"/>
                          <a:cs typeface="Calibri"/>
                        </a:rPr>
                        <a:t>CNN</a:t>
                      </a:r>
                      <a:r>
                        <a:rPr sz="2000" spc="-20" dirty="0">
                          <a:latin typeface="Calibri"/>
                          <a:cs typeface="Calibri"/>
                        </a:rPr>
                        <a:t> </a:t>
                      </a:r>
                      <a:r>
                        <a:rPr sz="2000" dirty="0">
                          <a:latin typeface="Calibri"/>
                          <a:cs typeface="Calibri"/>
                        </a:rPr>
                        <a:t>and</a:t>
                      </a:r>
                      <a:r>
                        <a:rPr sz="2000" spc="-40" dirty="0">
                          <a:latin typeface="Calibri"/>
                          <a:cs typeface="Calibri"/>
                        </a:rPr>
                        <a:t> </a:t>
                      </a:r>
                      <a:r>
                        <a:rPr sz="2000" dirty="0">
                          <a:latin typeface="Calibri"/>
                          <a:cs typeface="Calibri"/>
                        </a:rPr>
                        <a:t>RF</a:t>
                      </a:r>
                      <a:r>
                        <a:rPr sz="2000" spc="-15" dirty="0">
                          <a:latin typeface="Calibri"/>
                          <a:cs typeface="Calibri"/>
                        </a:rPr>
                        <a:t> </a:t>
                      </a:r>
                      <a:r>
                        <a:rPr sz="2000" spc="-10" dirty="0">
                          <a:latin typeface="Calibri"/>
                          <a:cs typeface="Calibri"/>
                        </a:rPr>
                        <a:t>models.</a:t>
                      </a:r>
                      <a:endParaRPr sz="2000">
                        <a:latin typeface="Calibri"/>
                        <a:cs typeface="Calibri"/>
                      </a:endParaRPr>
                    </a:p>
                  </a:txBody>
                  <a:tcPr marL="0" marR="0" marT="128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tc>
                  <a:txBody>
                    <a:bodyPr/>
                    <a:lstStyle/>
                    <a:p>
                      <a:pPr>
                        <a:lnSpc>
                          <a:spcPct val="100000"/>
                        </a:lnSpc>
                      </a:pPr>
                      <a:endParaRPr sz="2000" dirty="0">
                        <a:latin typeface="Times New Roman"/>
                        <a:cs typeface="Times New Roman"/>
                      </a:endParaRPr>
                    </a:p>
                    <a:p>
                      <a:pPr>
                        <a:lnSpc>
                          <a:spcPct val="100000"/>
                        </a:lnSpc>
                        <a:spcBef>
                          <a:spcPts val="1065"/>
                        </a:spcBef>
                      </a:pPr>
                      <a:endParaRPr sz="2000" dirty="0">
                        <a:latin typeface="Times New Roman"/>
                        <a:cs typeface="Times New Roman"/>
                      </a:endParaRPr>
                    </a:p>
                    <a:p>
                      <a:pPr marL="2540" algn="ctr">
                        <a:lnSpc>
                          <a:spcPct val="100000"/>
                        </a:lnSpc>
                      </a:pPr>
                      <a:r>
                        <a:rPr lang="en-US" sz="2000" spc="-10" dirty="0">
                          <a:latin typeface="Calibri"/>
                          <a:cs typeface="Calibri"/>
                        </a:rPr>
                        <a:t>CNN, RF, </a:t>
                      </a:r>
                      <a:r>
                        <a:rPr sz="2000" spc="-10" dirty="0">
                          <a:latin typeface="Calibri"/>
                          <a:cs typeface="Calibri"/>
                        </a:rPr>
                        <a:t>CNN-</a:t>
                      </a:r>
                      <a:r>
                        <a:rPr sz="2000" dirty="0">
                          <a:latin typeface="Calibri"/>
                          <a:cs typeface="Calibri"/>
                        </a:rPr>
                        <a:t>RF </a:t>
                      </a:r>
                      <a:r>
                        <a:rPr sz="2000" spc="-10" dirty="0">
                          <a:latin typeface="Calibri"/>
                          <a:cs typeface="Calibri"/>
                        </a:rPr>
                        <a:t>model</a:t>
                      </a:r>
                      <a:endParaRPr sz="20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extLst>
                  <a:ext uri="{0D108BD9-81ED-4DB2-BD59-A6C34878D82A}">
                    <a16:rowId xmlns:a16="http://schemas.microsoft.com/office/drawing/2014/main" val="10002"/>
                  </a:ext>
                </a:extLst>
              </a:tr>
              <a:tr h="1727200">
                <a:tc>
                  <a:txBody>
                    <a:bodyPr/>
                    <a:lstStyle/>
                    <a:p>
                      <a:pPr>
                        <a:lnSpc>
                          <a:spcPct val="100000"/>
                        </a:lnSpc>
                      </a:pPr>
                      <a:endParaRPr sz="2000" dirty="0">
                        <a:latin typeface="Times New Roman"/>
                        <a:cs typeface="Times New Roman"/>
                      </a:endParaRPr>
                    </a:p>
                    <a:p>
                      <a:pPr algn="ctr"/>
                      <a:r>
                        <a:rPr lang="en-US" sz="2000" dirty="0"/>
                        <a:t>Zheng, T.; Bergin, M. H.; Hu, S.; Miller, J.; Carlson, D. E. "Estimating ground-level PM₂.₅ using micro-satellite images by a convolutional neural network and random forest approach."</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0EEEA"/>
                    </a:solidFill>
                  </a:tcPr>
                </a:tc>
                <a:tc>
                  <a:txBody>
                    <a:bodyPr/>
                    <a:lstStyle/>
                    <a:p>
                      <a:pPr>
                        <a:lnSpc>
                          <a:spcPct val="100000"/>
                        </a:lnSpc>
                      </a:pPr>
                      <a:endParaRPr sz="2000" dirty="0">
                        <a:latin typeface="Times New Roman"/>
                        <a:cs typeface="Times New Roman"/>
                      </a:endParaRPr>
                    </a:p>
                    <a:p>
                      <a:pPr>
                        <a:lnSpc>
                          <a:spcPct val="100000"/>
                        </a:lnSpc>
                      </a:pPr>
                      <a:endParaRPr sz="2000" dirty="0">
                        <a:latin typeface="Times New Roman"/>
                        <a:cs typeface="Times New Roman"/>
                      </a:endParaRPr>
                    </a:p>
                    <a:p>
                      <a:pPr algn="ctr"/>
                      <a:r>
                        <a:rPr lang="en-US" sz="2000" dirty="0"/>
                        <a:t>This study proposes a novel CNN-RF pipeline to estimate ground-level PM₂.₅ concentrations using high-resolution (3 m) </a:t>
                      </a:r>
                      <a:r>
                        <a:rPr lang="en-US" sz="2000" dirty="0" err="1"/>
                        <a:t>PlanetScope</a:t>
                      </a:r>
                      <a:r>
                        <a:rPr lang="en-US" sz="2000" dirty="0"/>
                        <a:t> satellite imagery.</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0EEEA"/>
                    </a:solidFill>
                  </a:tcPr>
                </a:tc>
                <a:tc>
                  <a:txBody>
                    <a:bodyPr/>
                    <a:lstStyle/>
                    <a:p>
                      <a:pPr>
                        <a:lnSpc>
                          <a:spcPct val="100000"/>
                        </a:lnSpc>
                      </a:pPr>
                      <a:endParaRPr sz="2000" dirty="0">
                        <a:latin typeface="Times New Roman"/>
                        <a:cs typeface="Times New Roman"/>
                      </a:endParaRPr>
                    </a:p>
                    <a:p>
                      <a:pPr>
                        <a:lnSpc>
                          <a:spcPct val="100000"/>
                        </a:lnSpc>
                      </a:pPr>
                      <a:endParaRPr sz="2000" dirty="0">
                        <a:latin typeface="Times New Roman"/>
                        <a:cs typeface="Times New Roman"/>
                      </a:endParaRPr>
                    </a:p>
                    <a:p>
                      <a:pPr algn="ctr"/>
                      <a:r>
                        <a:rPr lang="en-US" sz="2000" dirty="0"/>
                        <a:t>CNN, RF, VGG16</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0EEEA"/>
                    </a:solidFill>
                  </a:tcPr>
                </a:tc>
                <a:extLst>
                  <a:ext uri="{0D108BD9-81ED-4DB2-BD59-A6C34878D82A}">
                    <a16:rowId xmlns:a16="http://schemas.microsoft.com/office/drawing/2014/main" val="10003"/>
                  </a:ext>
                </a:extLst>
              </a:tr>
              <a:tr h="1727200">
                <a:tc>
                  <a:txBody>
                    <a:bodyPr/>
                    <a:lstStyle/>
                    <a:p>
                      <a:pPr>
                        <a:lnSpc>
                          <a:spcPct val="100000"/>
                        </a:lnSpc>
                        <a:spcBef>
                          <a:spcPts val="1030"/>
                        </a:spcBef>
                      </a:pPr>
                      <a:endParaRPr sz="2000" dirty="0">
                        <a:latin typeface="Times New Roman"/>
                        <a:cs typeface="Times New Roman"/>
                      </a:endParaRPr>
                    </a:p>
                    <a:p>
                      <a:pPr algn="ctr"/>
                      <a:r>
                        <a:rPr lang="en-US" sz="2000" dirty="0"/>
                        <a:t>Jiang, Z.; Zheng, T.; Bergin, M.; Carlson, D. "Improving spatial variation of ground-level PM₂.₅ prediction with contrastive learning from satellite imagery.”</a:t>
                      </a:r>
                    </a:p>
                  </a:txBody>
                  <a:tcPr marL="0" marR="0" marT="130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tc>
                  <a:txBody>
                    <a:bodyPr/>
                    <a:lstStyle/>
                    <a:p>
                      <a:pPr>
                        <a:lnSpc>
                          <a:spcPct val="100000"/>
                        </a:lnSpc>
                      </a:pPr>
                      <a:endParaRPr sz="2000" dirty="0">
                        <a:latin typeface="Times New Roman"/>
                        <a:cs typeface="Times New Roman"/>
                      </a:endParaRPr>
                    </a:p>
                    <a:p>
                      <a:pPr>
                        <a:lnSpc>
                          <a:spcPct val="100000"/>
                        </a:lnSpc>
                        <a:spcBef>
                          <a:spcPts val="180"/>
                        </a:spcBef>
                      </a:pPr>
                      <a:endParaRPr sz="2000" dirty="0">
                        <a:latin typeface="Times New Roman"/>
                        <a:cs typeface="Times New Roman"/>
                      </a:endParaRPr>
                    </a:p>
                    <a:p>
                      <a:pPr algn="ctr"/>
                      <a:r>
                        <a:rPr lang="en-US" sz="2000" dirty="0"/>
                        <a:t>This study introduces a Spatiotemporal Contrastive Learning (SCL) framework to enhance PM₂.₅ prediction at a high spatial resolution using satellite imagery.</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tc>
                  <a:txBody>
                    <a:bodyPr/>
                    <a:lstStyle/>
                    <a:p>
                      <a:pPr>
                        <a:lnSpc>
                          <a:spcPct val="100000"/>
                        </a:lnSpc>
                      </a:pPr>
                      <a:endParaRPr sz="2000" dirty="0">
                        <a:latin typeface="Times New Roman"/>
                        <a:cs typeface="Times New Roman"/>
                      </a:endParaRPr>
                    </a:p>
                    <a:p>
                      <a:pPr>
                        <a:lnSpc>
                          <a:spcPct val="100000"/>
                        </a:lnSpc>
                      </a:pPr>
                      <a:endParaRPr sz="2000" dirty="0">
                        <a:latin typeface="Times New Roman"/>
                        <a:cs typeface="Times New Roman"/>
                      </a:endParaRPr>
                    </a:p>
                    <a:p>
                      <a:pPr algn="ctr"/>
                      <a:r>
                        <a:rPr lang="en-US" sz="2000" dirty="0"/>
                        <a:t>Spatiotemporal Contrastive Learning (SCL),</a:t>
                      </a:r>
                      <a:r>
                        <a:rPr lang="en-US" sz="2000" baseline="0" dirty="0"/>
                        <a:t> </a:t>
                      </a:r>
                      <a:r>
                        <a:rPr lang="en-US" sz="2000" dirty="0"/>
                        <a:t>CNN</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BC8B8"/>
                    </a:solidFill>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8</a:t>
            </a:fld>
            <a:endParaRPr lang="en-US" sz="2400" b="1"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38795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132780" y="3517129"/>
            <a:ext cx="8012235" cy="915817"/>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0" y="392430"/>
            <a:ext cx="18288000" cy="848360"/>
          </a:xfrm>
          <a:prstGeom prst="rect">
            <a:avLst/>
          </a:prstGeom>
        </p:spPr>
        <p:txBody>
          <a:bodyPr vert="horz" wrap="square" lIns="0" tIns="12700" rIns="0" bIns="0" rtlCol="0">
            <a:spAutoFit/>
          </a:bodyPr>
          <a:lstStyle/>
          <a:p>
            <a:pPr marL="12700" algn="ctr">
              <a:lnSpc>
                <a:spcPct val="100000"/>
              </a:lnSpc>
              <a:spcBef>
                <a:spcPts val="100"/>
              </a:spcBef>
            </a:pPr>
            <a:r>
              <a:rPr spc="735" dirty="0">
                <a:solidFill>
                  <a:srgbClr val="0C3635"/>
                </a:solidFill>
              </a:rPr>
              <a:t>METHODOLOGY</a:t>
            </a:r>
          </a:p>
        </p:txBody>
      </p:sp>
      <p:sp>
        <p:nvSpPr>
          <p:cNvPr id="10" name="Slide Number Placeholder 9"/>
          <p:cNvSpPr>
            <a:spLocks noGrp="1"/>
          </p:cNvSpPr>
          <p:nvPr>
            <p:ph type="sldNum" sz="quarter" idx="7"/>
          </p:nvPr>
        </p:nvSpPr>
        <p:spPr>
          <a:xfrm>
            <a:off x="13167361" y="9566910"/>
            <a:ext cx="4206240" cy="369332"/>
          </a:xfrm>
        </p:spPr>
        <p:txBody>
          <a:bodyPr/>
          <a:lstStyle/>
          <a:p>
            <a:fld id="{B6F15528-21DE-4FAA-801E-634DDDAF4B2B}" type="slidenum">
              <a:rPr lang="en-US" sz="2400" b="1" smtClean="0">
                <a:solidFill>
                  <a:schemeClr val="tx1"/>
                </a:solidFill>
                <a:latin typeface="Cambria" panose="02040503050406030204" pitchFamily="18" charset="0"/>
                <a:ea typeface="Cambria" panose="02040503050406030204" pitchFamily="18" charset="0"/>
              </a:rPr>
              <a:t>9</a:t>
            </a:fld>
            <a:endParaRPr lang="en-US" sz="2400" b="1" dirty="0">
              <a:solidFill>
                <a:schemeClr val="tx1"/>
              </a:solidFill>
              <a:latin typeface="Cambria" panose="02040503050406030204" pitchFamily="18" charset="0"/>
              <a:ea typeface="Cambria" panose="02040503050406030204" pitchFamily="18" charset="0"/>
            </a:endParaRPr>
          </a:p>
        </p:txBody>
      </p:sp>
      <p:grpSp>
        <p:nvGrpSpPr>
          <p:cNvPr id="7" name="Group 6">
            <a:extLst>
              <a:ext uri="{FF2B5EF4-FFF2-40B4-BE49-F238E27FC236}">
                <a16:creationId xmlns:a16="http://schemas.microsoft.com/office/drawing/2014/main" id="{E5F4B5CC-AAB3-F296-12FE-50D043FDC8CB}"/>
              </a:ext>
            </a:extLst>
          </p:cNvPr>
          <p:cNvGrpSpPr/>
          <p:nvPr/>
        </p:nvGrpSpPr>
        <p:grpSpPr>
          <a:xfrm>
            <a:off x="381000" y="1884436"/>
            <a:ext cx="8029241" cy="7682474"/>
            <a:chOff x="5117589" y="2142617"/>
            <a:chExt cx="7196457" cy="7134010"/>
          </a:xfrm>
          <a:solidFill>
            <a:srgbClr val="006666"/>
          </a:solidFill>
        </p:grpSpPr>
        <p:sp>
          <p:nvSpPr>
            <p:cNvPr id="4" name="object 4"/>
            <p:cNvSpPr/>
            <p:nvPr/>
          </p:nvSpPr>
          <p:spPr>
            <a:xfrm>
              <a:off x="5132831" y="2142617"/>
              <a:ext cx="7181215" cy="1359535"/>
            </a:xfrm>
            <a:custGeom>
              <a:avLst/>
              <a:gdLst/>
              <a:ahLst/>
              <a:cxnLst/>
              <a:rect l="l" t="t" r="r" b="b"/>
              <a:pathLst>
                <a:path w="7181215" h="1359535">
                  <a:moveTo>
                    <a:pt x="7181088" y="0"/>
                  </a:moveTo>
                  <a:lnTo>
                    <a:pt x="0" y="0"/>
                  </a:lnTo>
                  <a:lnTo>
                    <a:pt x="0" y="883284"/>
                  </a:lnTo>
                  <a:lnTo>
                    <a:pt x="3420617" y="883284"/>
                  </a:lnTo>
                  <a:lnTo>
                    <a:pt x="3420617" y="1019555"/>
                  </a:lnTo>
                  <a:lnTo>
                    <a:pt x="3250691" y="1019555"/>
                  </a:lnTo>
                  <a:lnTo>
                    <a:pt x="3590543" y="1359407"/>
                  </a:lnTo>
                  <a:lnTo>
                    <a:pt x="3930395" y="1019555"/>
                  </a:lnTo>
                  <a:lnTo>
                    <a:pt x="3760469" y="1019555"/>
                  </a:lnTo>
                  <a:lnTo>
                    <a:pt x="3760469" y="883284"/>
                  </a:lnTo>
                  <a:lnTo>
                    <a:pt x="7181088" y="883284"/>
                  </a:lnTo>
                  <a:lnTo>
                    <a:pt x="7181088" y="0"/>
                  </a:lnTo>
                  <a:close/>
                </a:path>
              </a:pathLst>
            </a:custGeom>
            <a:grpFill/>
          </p:spPr>
          <p:txBody>
            <a:bodyPr wrap="square" lIns="0" tIns="0" rIns="0" bIns="0" rtlCol="0"/>
            <a:lstStyle/>
            <a:p>
              <a:endParaRPr dirty="0"/>
            </a:p>
          </p:txBody>
        </p:sp>
        <p:sp>
          <p:nvSpPr>
            <p:cNvPr id="5" name="object 5"/>
            <p:cNvSpPr/>
            <p:nvPr/>
          </p:nvSpPr>
          <p:spPr>
            <a:xfrm>
              <a:off x="5132830" y="3626229"/>
              <a:ext cx="7181215" cy="1359535"/>
            </a:xfrm>
            <a:custGeom>
              <a:avLst/>
              <a:gdLst/>
              <a:ahLst/>
              <a:cxnLst/>
              <a:rect l="l" t="t" r="r" b="b"/>
              <a:pathLst>
                <a:path w="7181215" h="1359535">
                  <a:moveTo>
                    <a:pt x="7181088" y="0"/>
                  </a:moveTo>
                  <a:lnTo>
                    <a:pt x="0" y="0"/>
                  </a:lnTo>
                  <a:lnTo>
                    <a:pt x="0" y="883285"/>
                  </a:lnTo>
                  <a:lnTo>
                    <a:pt x="3420617" y="883285"/>
                  </a:lnTo>
                  <a:lnTo>
                    <a:pt x="3420617" y="1019555"/>
                  </a:lnTo>
                  <a:lnTo>
                    <a:pt x="3250691" y="1019555"/>
                  </a:lnTo>
                  <a:lnTo>
                    <a:pt x="3590543" y="1359407"/>
                  </a:lnTo>
                  <a:lnTo>
                    <a:pt x="3930395" y="1019555"/>
                  </a:lnTo>
                  <a:lnTo>
                    <a:pt x="3760469" y="1019555"/>
                  </a:lnTo>
                  <a:lnTo>
                    <a:pt x="3760469" y="883285"/>
                  </a:lnTo>
                  <a:lnTo>
                    <a:pt x="7181088" y="883285"/>
                  </a:lnTo>
                  <a:lnTo>
                    <a:pt x="7181088" y="0"/>
                  </a:lnTo>
                  <a:close/>
                </a:path>
              </a:pathLst>
            </a:custGeom>
            <a:grpFill/>
          </p:spPr>
          <p:txBody>
            <a:bodyPr wrap="square" lIns="0" tIns="0" rIns="0" bIns="0" rtlCol="0"/>
            <a:lstStyle/>
            <a:p>
              <a:pPr algn="ctr"/>
              <a:endParaRPr lang="en-US" sz="2800" dirty="0">
                <a:solidFill>
                  <a:schemeClr val="bg1"/>
                </a:solidFill>
                <a:latin typeface="Century Schoolbook" panose="02040604050505020304" pitchFamily="18" charset="0"/>
              </a:endParaRPr>
            </a:p>
          </p:txBody>
        </p:sp>
        <p:sp>
          <p:nvSpPr>
            <p:cNvPr id="6" name="object 6"/>
            <p:cNvSpPr/>
            <p:nvPr/>
          </p:nvSpPr>
          <p:spPr>
            <a:xfrm>
              <a:off x="5132831" y="5044693"/>
              <a:ext cx="7181215" cy="1358265"/>
            </a:xfrm>
            <a:custGeom>
              <a:avLst/>
              <a:gdLst/>
              <a:ahLst/>
              <a:cxnLst/>
              <a:rect l="l" t="t" r="r" b="b"/>
              <a:pathLst>
                <a:path w="7181215" h="1358265">
                  <a:moveTo>
                    <a:pt x="7181088" y="0"/>
                  </a:moveTo>
                  <a:lnTo>
                    <a:pt x="0" y="0"/>
                  </a:lnTo>
                  <a:lnTo>
                    <a:pt x="0" y="882269"/>
                  </a:lnTo>
                  <a:lnTo>
                    <a:pt x="3420871" y="882269"/>
                  </a:lnTo>
                  <a:lnTo>
                    <a:pt x="3420871" y="1018413"/>
                  </a:lnTo>
                  <a:lnTo>
                    <a:pt x="3251072" y="1018413"/>
                  </a:lnTo>
                  <a:lnTo>
                    <a:pt x="3590543" y="1357884"/>
                  </a:lnTo>
                  <a:lnTo>
                    <a:pt x="3930015" y="1018413"/>
                  </a:lnTo>
                  <a:lnTo>
                    <a:pt x="3760216" y="1018413"/>
                  </a:lnTo>
                  <a:lnTo>
                    <a:pt x="3760216" y="882269"/>
                  </a:lnTo>
                  <a:lnTo>
                    <a:pt x="7181088" y="882269"/>
                  </a:lnTo>
                  <a:lnTo>
                    <a:pt x="7181088" y="0"/>
                  </a:lnTo>
                  <a:close/>
                </a:path>
              </a:pathLst>
            </a:custGeom>
            <a:grpFill/>
          </p:spPr>
          <p:txBody>
            <a:bodyPr wrap="square" lIns="0" tIns="0" rIns="0" bIns="0" rtlCol="0"/>
            <a:lstStyle/>
            <a:p>
              <a:pPr algn="ctr"/>
              <a:endParaRPr lang="en-US" sz="2800" dirty="0">
                <a:solidFill>
                  <a:schemeClr val="bg1"/>
                </a:solidFill>
                <a:latin typeface="Century Schoolbook" panose="02040604050505020304" pitchFamily="18" charset="0"/>
              </a:endParaRPr>
            </a:p>
          </p:txBody>
        </p:sp>
        <p:sp>
          <p:nvSpPr>
            <p:cNvPr id="8" name="object 8"/>
            <p:cNvSpPr/>
            <p:nvPr/>
          </p:nvSpPr>
          <p:spPr>
            <a:xfrm>
              <a:off x="5117589" y="7918362"/>
              <a:ext cx="7181215" cy="1358265"/>
            </a:xfrm>
            <a:custGeom>
              <a:avLst/>
              <a:gdLst/>
              <a:ahLst/>
              <a:cxnLst/>
              <a:rect l="l" t="t" r="r" b="b"/>
              <a:pathLst>
                <a:path w="7181215" h="1358265">
                  <a:moveTo>
                    <a:pt x="7181088" y="0"/>
                  </a:moveTo>
                  <a:lnTo>
                    <a:pt x="0" y="0"/>
                  </a:lnTo>
                  <a:lnTo>
                    <a:pt x="0" y="882268"/>
                  </a:lnTo>
                  <a:lnTo>
                    <a:pt x="3420871" y="882268"/>
                  </a:lnTo>
                  <a:lnTo>
                    <a:pt x="3420871" y="1018412"/>
                  </a:lnTo>
                  <a:lnTo>
                    <a:pt x="3251072" y="1018412"/>
                  </a:lnTo>
                  <a:lnTo>
                    <a:pt x="3590543" y="1357883"/>
                  </a:lnTo>
                  <a:lnTo>
                    <a:pt x="3930015" y="1018412"/>
                  </a:lnTo>
                  <a:lnTo>
                    <a:pt x="3760216" y="1018412"/>
                  </a:lnTo>
                  <a:lnTo>
                    <a:pt x="3760216" y="882268"/>
                  </a:lnTo>
                  <a:lnTo>
                    <a:pt x="7181088" y="882268"/>
                  </a:lnTo>
                  <a:lnTo>
                    <a:pt x="7181088" y="0"/>
                  </a:lnTo>
                  <a:close/>
                </a:path>
              </a:pathLst>
            </a:custGeom>
            <a:grpFill/>
          </p:spPr>
          <p:txBody>
            <a:bodyPr wrap="square" lIns="0" tIns="0" rIns="0" bIns="0" rtlCol="0"/>
            <a:lstStyle/>
            <a:p>
              <a:endParaRPr dirty="0"/>
            </a:p>
          </p:txBody>
        </p:sp>
        <p:sp>
          <p:nvSpPr>
            <p:cNvPr id="11" name="object 8"/>
            <p:cNvSpPr/>
            <p:nvPr/>
          </p:nvSpPr>
          <p:spPr>
            <a:xfrm>
              <a:off x="5117590" y="6472428"/>
              <a:ext cx="7181215" cy="1358265"/>
            </a:xfrm>
            <a:custGeom>
              <a:avLst/>
              <a:gdLst/>
              <a:ahLst/>
              <a:cxnLst/>
              <a:rect l="l" t="t" r="r" b="b"/>
              <a:pathLst>
                <a:path w="7181215" h="1358265">
                  <a:moveTo>
                    <a:pt x="7181088" y="0"/>
                  </a:moveTo>
                  <a:lnTo>
                    <a:pt x="0" y="0"/>
                  </a:lnTo>
                  <a:lnTo>
                    <a:pt x="0" y="882268"/>
                  </a:lnTo>
                  <a:lnTo>
                    <a:pt x="3420871" y="882268"/>
                  </a:lnTo>
                  <a:lnTo>
                    <a:pt x="3420871" y="1018412"/>
                  </a:lnTo>
                  <a:lnTo>
                    <a:pt x="3251072" y="1018412"/>
                  </a:lnTo>
                  <a:lnTo>
                    <a:pt x="3590543" y="1357883"/>
                  </a:lnTo>
                  <a:lnTo>
                    <a:pt x="3930015" y="1018412"/>
                  </a:lnTo>
                  <a:lnTo>
                    <a:pt x="3760216" y="1018412"/>
                  </a:lnTo>
                  <a:lnTo>
                    <a:pt x="3760216" y="882268"/>
                  </a:lnTo>
                  <a:lnTo>
                    <a:pt x="7181088" y="882268"/>
                  </a:lnTo>
                  <a:lnTo>
                    <a:pt x="7181088" y="0"/>
                  </a:lnTo>
                  <a:close/>
                </a:path>
              </a:pathLst>
            </a:custGeom>
            <a:grpFill/>
          </p:spPr>
          <p:txBody>
            <a:bodyPr wrap="square" lIns="0" tIns="0" rIns="0" bIns="0" rtlCol="0"/>
            <a:lstStyle/>
            <a:p>
              <a:endParaRPr/>
            </a:p>
          </p:txBody>
        </p:sp>
        <p:sp>
          <p:nvSpPr>
            <p:cNvPr id="12" name="object 9"/>
            <p:cNvSpPr txBox="1"/>
            <p:nvPr/>
          </p:nvSpPr>
          <p:spPr>
            <a:xfrm>
              <a:off x="5353072" y="8140460"/>
              <a:ext cx="6723437" cy="411439"/>
            </a:xfrm>
            <a:prstGeom prst="rect">
              <a:avLst/>
            </a:prstGeom>
            <a:grpFill/>
          </p:spPr>
          <p:txBody>
            <a:bodyPr vert="horz" wrap="square" lIns="0" tIns="12065" rIns="0" bIns="0" rtlCol="0">
              <a:spAutoFit/>
            </a:bodyPr>
            <a:lstStyle/>
            <a:p>
              <a:pPr algn="ctr"/>
              <a:r>
                <a:rPr lang="en-US" sz="2800" dirty="0">
                  <a:solidFill>
                    <a:schemeClr val="bg1"/>
                  </a:solidFill>
                  <a:latin typeface="Century Schoolbook" panose="02040604050505020304" pitchFamily="18" charset="0"/>
                </a:rPr>
                <a:t>Spatial Model Development and Training</a:t>
              </a:r>
            </a:p>
          </p:txBody>
        </p:sp>
        <p:sp>
          <p:nvSpPr>
            <p:cNvPr id="14" name="object 9"/>
            <p:cNvSpPr txBox="1"/>
            <p:nvPr/>
          </p:nvSpPr>
          <p:spPr>
            <a:xfrm>
              <a:off x="5742757" y="2332459"/>
              <a:ext cx="6096000" cy="443070"/>
            </a:xfrm>
            <a:prstGeom prst="rect">
              <a:avLst/>
            </a:prstGeom>
            <a:grpFill/>
          </p:spPr>
          <p:txBody>
            <a:bodyPr vert="horz" wrap="square" lIns="0" tIns="12065" rIns="0" bIns="0" rtlCol="0">
              <a:spAutoFit/>
            </a:bodyPr>
            <a:lstStyle/>
            <a:p>
              <a:pPr marL="12700" algn="ctr">
                <a:spcBef>
                  <a:spcPts val="95"/>
                </a:spcBef>
              </a:pPr>
              <a:r>
                <a:rPr lang="en-US" sz="2800" dirty="0">
                  <a:solidFill>
                    <a:schemeClr val="bg1"/>
                  </a:solidFill>
                  <a:latin typeface="Century Schoolbook" panose="02040604050505020304" pitchFamily="18" charset="0"/>
                </a:rPr>
                <a:t>Data Collection</a:t>
              </a:r>
            </a:p>
          </p:txBody>
        </p:sp>
        <p:sp>
          <p:nvSpPr>
            <p:cNvPr id="16" name="TextBox 15"/>
            <p:cNvSpPr txBox="1"/>
            <p:nvPr/>
          </p:nvSpPr>
          <p:spPr>
            <a:xfrm>
              <a:off x="5130777" y="6614893"/>
              <a:ext cx="7174606" cy="485867"/>
            </a:xfrm>
            <a:prstGeom prst="rect">
              <a:avLst/>
            </a:prstGeom>
            <a:grpFill/>
          </p:spPr>
          <p:txBody>
            <a:bodyPr wrap="square" rtlCol="0">
              <a:spAutoFit/>
            </a:bodyPr>
            <a:lstStyle/>
            <a:p>
              <a:pPr algn="ctr"/>
              <a:r>
                <a:rPr lang="en-US" sz="2800" dirty="0">
                  <a:solidFill>
                    <a:schemeClr val="bg1"/>
                  </a:solidFill>
                  <a:latin typeface="Century Schoolbook" panose="02040604050505020304" pitchFamily="18" charset="0"/>
                </a:rPr>
                <a:t>Temporal Model Evaluation</a:t>
              </a:r>
            </a:p>
          </p:txBody>
        </p:sp>
        <p:sp>
          <p:nvSpPr>
            <p:cNvPr id="17" name="TextBox 16"/>
            <p:cNvSpPr txBox="1"/>
            <p:nvPr/>
          </p:nvSpPr>
          <p:spPr>
            <a:xfrm>
              <a:off x="5132830" y="5169514"/>
              <a:ext cx="7181215" cy="743090"/>
            </a:xfrm>
            <a:prstGeom prst="rect">
              <a:avLst/>
            </a:prstGeom>
            <a:grpFill/>
          </p:spPr>
          <p:txBody>
            <a:bodyPr wrap="square" rtlCol="0">
              <a:spAutoFit/>
            </a:bodyPr>
            <a:lstStyle/>
            <a:p>
              <a:pPr algn="ctr"/>
              <a:r>
                <a:rPr lang="en-US" sz="2800" dirty="0">
                  <a:solidFill>
                    <a:schemeClr val="bg1"/>
                  </a:solidFill>
                  <a:latin typeface="Century Schoolbook" panose="02040604050505020304" pitchFamily="18" charset="0"/>
                </a:rPr>
                <a:t>Temporal Model Development and Training</a:t>
              </a:r>
            </a:p>
            <a:p>
              <a:pPr algn="ctr"/>
              <a:endParaRPr lang="en-US" dirty="0"/>
            </a:p>
          </p:txBody>
        </p:sp>
      </p:grpSp>
      <p:sp>
        <p:nvSpPr>
          <p:cNvPr id="2" name="TextBox 1">
            <a:extLst>
              <a:ext uri="{FF2B5EF4-FFF2-40B4-BE49-F238E27FC236}">
                <a16:creationId xmlns:a16="http://schemas.microsoft.com/office/drawing/2014/main" id="{BBD349EB-F6AA-66DD-4AC5-89F19B4B1E6B}"/>
              </a:ext>
            </a:extLst>
          </p:cNvPr>
          <p:cNvSpPr txBox="1"/>
          <p:nvPr/>
        </p:nvSpPr>
        <p:spPr>
          <a:xfrm>
            <a:off x="430763" y="3676507"/>
            <a:ext cx="7997521" cy="800219"/>
          </a:xfrm>
          <a:prstGeom prst="rect">
            <a:avLst/>
          </a:prstGeom>
          <a:noFill/>
        </p:spPr>
        <p:txBody>
          <a:bodyPr wrap="square" rtlCol="0">
            <a:spAutoFit/>
          </a:bodyPr>
          <a:lstStyle/>
          <a:p>
            <a:pPr algn="ctr"/>
            <a:r>
              <a:rPr lang="en-US" sz="2800" dirty="0">
                <a:solidFill>
                  <a:schemeClr val="bg1"/>
                </a:solidFill>
                <a:latin typeface="Century Schoolbook" panose="02040604050505020304" pitchFamily="18" charset="0"/>
              </a:rPr>
              <a:t>Data  Preprocessing and Preliminary Analysis</a:t>
            </a:r>
          </a:p>
          <a:p>
            <a:endParaRPr lang="en-US" dirty="0"/>
          </a:p>
        </p:txBody>
      </p:sp>
      <p:sp>
        <p:nvSpPr>
          <p:cNvPr id="15" name="object 4">
            <a:extLst>
              <a:ext uri="{FF2B5EF4-FFF2-40B4-BE49-F238E27FC236}">
                <a16:creationId xmlns:a16="http://schemas.microsoft.com/office/drawing/2014/main" id="{B5E04FCA-60E5-847E-004D-5E8372FBD4A9}"/>
              </a:ext>
            </a:extLst>
          </p:cNvPr>
          <p:cNvSpPr/>
          <p:nvPr/>
        </p:nvSpPr>
        <p:spPr>
          <a:xfrm rot="10800000">
            <a:off x="9161243" y="7514539"/>
            <a:ext cx="8012235" cy="1464056"/>
          </a:xfrm>
          <a:custGeom>
            <a:avLst/>
            <a:gdLst/>
            <a:ahLst/>
            <a:cxnLst/>
            <a:rect l="l" t="t" r="r" b="b"/>
            <a:pathLst>
              <a:path w="7181215" h="1359535">
                <a:moveTo>
                  <a:pt x="7181088" y="0"/>
                </a:moveTo>
                <a:lnTo>
                  <a:pt x="0" y="0"/>
                </a:lnTo>
                <a:lnTo>
                  <a:pt x="0" y="883284"/>
                </a:lnTo>
                <a:lnTo>
                  <a:pt x="3420617" y="883284"/>
                </a:lnTo>
                <a:lnTo>
                  <a:pt x="3420617" y="1019555"/>
                </a:lnTo>
                <a:lnTo>
                  <a:pt x="3250691" y="1019555"/>
                </a:lnTo>
                <a:lnTo>
                  <a:pt x="3590543" y="1359407"/>
                </a:lnTo>
                <a:lnTo>
                  <a:pt x="3930395" y="1019555"/>
                </a:lnTo>
                <a:lnTo>
                  <a:pt x="3760469" y="1019555"/>
                </a:lnTo>
                <a:lnTo>
                  <a:pt x="3760469" y="883284"/>
                </a:lnTo>
                <a:lnTo>
                  <a:pt x="7181088" y="883284"/>
                </a:lnTo>
                <a:lnTo>
                  <a:pt x="7181088" y="0"/>
                </a:lnTo>
                <a:close/>
              </a:path>
            </a:pathLst>
          </a:custGeom>
          <a:solidFill>
            <a:srgbClr val="006666"/>
          </a:solidFill>
        </p:spPr>
        <p:txBody>
          <a:bodyPr wrap="square" lIns="0" tIns="0" rIns="0" bIns="0" rtlCol="0"/>
          <a:lstStyle/>
          <a:p>
            <a:endParaRPr dirty="0"/>
          </a:p>
        </p:txBody>
      </p:sp>
      <p:sp>
        <p:nvSpPr>
          <p:cNvPr id="18" name="object 9">
            <a:extLst>
              <a:ext uri="{FF2B5EF4-FFF2-40B4-BE49-F238E27FC236}">
                <a16:creationId xmlns:a16="http://schemas.microsoft.com/office/drawing/2014/main" id="{2D396C48-F585-2459-942C-9CFB3A7AD24D}"/>
              </a:ext>
            </a:extLst>
          </p:cNvPr>
          <p:cNvSpPr txBox="1"/>
          <p:nvPr/>
        </p:nvSpPr>
        <p:spPr>
          <a:xfrm>
            <a:off x="9818889" y="8318975"/>
            <a:ext cx="6801437" cy="443071"/>
          </a:xfrm>
          <a:prstGeom prst="rect">
            <a:avLst/>
          </a:prstGeom>
        </p:spPr>
        <p:txBody>
          <a:bodyPr vert="horz" wrap="square" lIns="0" tIns="12065" rIns="0" bIns="0" rtlCol="0">
            <a:spAutoFit/>
          </a:bodyPr>
          <a:lstStyle/>
          <a:p>
            <a:pPr algn="ctr"/>
            <a:r>
              <a:rPr lang="en-US" sz="2800" dirty="0">
                <a:solidFill>
                  <a:schemeClr val="bg1"/>
                </a:solidFill>
                <a:latin typeface="Century Schoolbook" panose="02040604050505020304" pitchFamily="18" charset="0"/>
              </a:rPr>
              <a:t>Spatial Model Evaluation</a:t>
            </a:r>
          </a:p>
        </p:txBody>
      </p:sp>
      <p:sp>
        <p:nvSpPr>
          <p:cNvPr id="24" name="object 9">
            <a:extLst>
              <a:ext uri="{FF2B5EF4-FFF2-40B4-BE49-F238E27FC236}">
                <a16:creationId xmlns:a16="http://schemas.microsoft.com/office/drawing/2014/main" id="{5C3AD30B-A4E7-F9C2-9545-18DA89A0AEBC}"/>
              </a:ext>
            </a:extLst>
          </p:cNvPr>
          <p:cNvSpPr txBox="1"/>
          <p:nvPr/>
        </p:nvSpPr>
        <p:spPr>
          <a:xfrm>
            <a:off x="9668406" y="3616398"/>
            <a:ext cx="7102401" cy="443071"/>
          </a:xfrm>
          <a:prstGeom prst="rect">
            <a:avLst/>
          </a:prstGeom>
        </p:spPr>
        <p:txBody>
          <a:bodyPr vert="horz" wrap="square" lIns="0" tIns="12065" rIns="0" bIns="0" rtlCol="0">
            <a:spAutoFit/>
          </a:bodyPr>
          <a:lstStyle/>
          <a:p>
            <a:pPr marL="12700" algn="ctr">
              <a:lnSpc>
                <a:spcPct val="100000"/>
              </a:lnSpc>
              <a:spcBef>
                <a:spcPts val="95"/>
              </a:spcBef>
            </a:pPr>
            <a:r>
              <a:rPr lang="en-US" sz="2800" spc="80" dirty="0">
                <a:solidFill>
                  <a:srgbClr val="FFFFFF"/>
                </a:solidFill>
                <a:latin typeface="Cambria"/>
                <a:cs typeface="Cambria"/>
              </a:rPr>
              <a:t>Develop a Web-based Database </a:t>
            </a:r>
            <a:r>
              <a:rPr lang="en-US" sz="2800" spc="130" dirty="0">
                <a:solidFill>
                  <a:srgbClr val="FFFFFF"/>
                </a:solidFill>
                <a:latin typeface="Cambria"/>
                <a:cs typeface="Cambria"/>
              </a:rPr>
              <a:t>System</a:t>
            </a:r>
            <a:endParaRPr sz="2800" dirty="0">
              <a:latin typeface="Cambria"/>
              <a:cs typeface="Cambria"/>
            </a:endParaRPr>
          </a:p>
        </p:txBody>
      </p:sp>
      <p:sp>
        <p:nvSpPr>
          <p:cNvPr id="25" name="object 8">
            <a:extLst>
              <a:ext uri="{FF2B5EF4-FFF2-40B4-BE49-F238E27FC236}">
                <a16:creationId xmlns:a16="http://schemas.microsoft.com/office/drawing/2014/main" id="{6ED4FF7E-00DF-2A0D-0C97-F2178D31AFEC}"/>
              </a:ext>
            </a:extLst>
          </p:cNvPr>
          <p:cNvSpPr/>
          <p:nvPr/>
        </p:nvSpPr>
        <p:spPr>
          <a:xfrm rot="10800000">
            <a:off x="9066446" y="4463769"/>
            <a:ext cx="8078569" cy="1462689"/>
          </a:xfrm>
          <a:custGeom>
            <a:avLst/>
            <a:gdLst/>
            <a:ahLst/>
            <a:cxnLst/>
            <a:rect l="l" t="t" r="r" b="b"/>
            <a:pathLst>
              <a:path w="7181215" h="1358265">
                <a:moveTo>
                  <a:pt x="7181088" y="0"/>
                </a:moveTo>
                <a:lnTo>
                  <a:pt x="0" y="0"/>
                </a:lnTo>
                <a:lnTo>
                  <a:pt x="0" y="882268"/>
                </a:lnTo>
                <a:lnTo>
                  <a:pt x="3420871" y="882268"/>
                </a:lnTo>
                <a:lnTo>
                  <a:pt x="3420871" y="1018412"/>
                </a:lnTo>
                <a:lnTo>
                  <a:pt x="3251072" y="1018412"/>
                </a:lnTo>
                <a:lnTo>
                  <a:pt x="3590543" y="1357883"/>
                </a:lnTo>
                <a:lnTo>
                  <a:pt x="3930015" y="1018412"/>
                </a:lnTo>
                <a:lnTo>
                  <a:pt x="3760216" y="1018412"/>
                </a:lnTo>
                <a:lnTo>
                  <a:pt x="3760216" y="882268"/>
                </a:lnTo>
                <a:lnTo>
                  <a:pt x="7181088" y="882268"/>
                </a:lnTo>
                <a:lnTo>
                  <a:pt x="7181088" y="0"/>
                </a:lnTo>
                <a:close/>
              </a:path>
            </a:pathLst>
          </a:custGeom>
          <a:solidFill>
            <a:srgbClr val="006666"/>
          </a:solidFill>
        </p:spPr>
        <p:txBody>
          <a:bodyPr wrap="square" lIns="0" tIns="0" rIns="0" bIns="0" rtlCol="0"/>
          <a:lstStyle/>
          <a:p>
            <a:endParaRPr/>
          </a:p>
        </p:txBody>
      </p:sp>
      <p:sp>
        <p:nvSpPr>
          <p:cNvPr id="26" name="TextBox 25">
            <a:extLst>
              <a:ext uri="{FF2B5EF4-FFF2-40B4-BE49-F238E27FC236}">
                <a16:creationId xmlns:a16="http://schemas.microsoft.com/office/drawing/2014/main" id="{1CEED893-9543-8966-C778-25235141BE03}"/>
              </a:ext>
            </a:extLst>
          </p:cNvPr>
          <p:cNvSpPr txBox="1"/>
          <p:nvPr/>
        </p:nvSpPr>
        <p:spPr>
          <a:xfrm>
            <a:off x="11658600" y="5177523"/>
            <a:ext cx="3490836" cy="563445"/>
          </a:xfrm>
          <a:prstGeom prst="rect">
            <a:avLst/>
          </a:prstGeom>
          <a:noFill/>
        </p:spPr>
        <p:txBody>
          <a:bodyPr wrap="square" rtlCol="0">
            <a:spAutoFit/>
          </a:bodyPr>
          <a:lstStyle/>
          <a:p>
            <a:r>
              <a:rPr lang="en-US" sz="2800" dirty="0">
                <a:solidFill>
                  <a:schemeClr val="bg1"/>
                </a:solidFill>
                <a:latin typeface="Century Schoolbook" panose="02040604050505020304" pitchFamily="18" charset="0"/>
              </a:rPr>
              <a:t>Model Evaluation</a:t>
            </a:r>
          </a:p>
        </p:txBody>
      </p:sp>
      <p:sp>
        <p:nvSpPr>
          <p:cNvPr id="27" name="object 6">
            <a:extLst>
              <a:ext uri="{FF2B5EF4-FFF2-40B4-BE49-F238E27FC236}">
                <a16:creationId xmlns:a16="http://schemas.microsoft.com/office/drawing/2014/main" id="{70128DB1-7909-7B26-BC7F-73C08DEE64DC}"/>
              </a:ext>
            </a:extLst>
          </p:cNvPr>
          <p:cNvSpPr/>
          <p:nvPr/>
        </p:nvSpPr>
        <p:spPr>
          <a:xfrm rot="10800000">
            <a:off x="9066446" y="6127205"/>
            <a:ext cx="8012235" cy="1387334"/>
          </a:xfrm>
          <a:custGeom>
            <a:avLst/>
            <a:gdLst/>
            <a:ahLst/>
            <a:cxnLst/>
            <a:rect l="l" t="t" r="r" b="b"/>
            <a:pathLst>
              <a:path w="7181215" h="1358265">
                <a:moveTo>
                  <a:pt x="7181088" y="0"/>
                </a:moveTo>
                <a:lnTo>
                  <a:pt x="0" y="0"/>
                </a:lnTo>
                <a:lnTo>
                  <a:pt x="0" y="882269"/>
                </a:lnTo>
                <a:lnTo>
                  <a:pt x="3420871" y="882269"/>
                </a:lnTo>
                <a:lnTo>
                  <a:pt x="3420871" y="1018413"/>
                </a:lnTo>
                <a:lnTo>
                  <a:pt x="3251072" y="1018413"/>
                </a:lnTo>
                <a:lnTo>
                  <a:pt x="3590543" y="1357884"/>
                </a:lnTo>
                <a:lnTo>
                  <a:pt x="3930015" y="1018413"/>
                </a:lnTo>
                <a:lnTo>
                  <a:pt x="3760216" y="1018413"/>
                </a:lnTo>
                <a:lnTo>
                  <a:pt x="3760216" y="882269"/>
                </a:lnTo>
                <a:lnTo>
                  <a:pt x="7181088" y="882269"/>
                </a:lnTo>
                <a:lnTo>
                  <a:pt x="7181088" y="0"/>
                </a:lnTo>
                <a:close/>
              </a:path>
            </a:pathLst>
          </a:custGeom>
          <a:solidFill>
            <a:srgbClr val="056050"/>
          </a:solidFill>
        </p:spPr>
        <p:txBody>
          <a:bodyPr wrap="square" lIns="0" tIns="0" rIns="0" bIns="0" rtlCol="0"/>
          <a:lstStyle/>
          <a:p>
            <a:pPr algn="ctr"/>
            <a:endParaRPr lang="en-US" sz="2800" dirty="0">
              <a:solidFill>
                <a:schemeClr val="bg1"/>
              </a:solidFill>
              <a:latin typeface="Century Schoolbook" panose="02040604050505020304" pitchFamily="18" charset="0"/>
            </a:endParaRPr>
          </a:p>
        </p:txBody>
      </p:sp>
      <p:sp>
        <p:nvSpPr>
          <p:cNvPr id="29" name="TextBox 28">
            <a:extLst>
              <a:ext uri="{FF2B5EF4-FFF2-40B4-BE49-F238E27FC236}">
                <a16:creationId xmlns:a16="http://schemas.microsoft.com/office/drawing/2014/main" id="{990907D6-E2C2-7704-A644-D2B9E859A9BA}"/>
              </a:ext>
            </a:extLst>
          </p:cNvPr>
          <p:cNvSpPr txBox="1"/>
          <p:nvPr/>
        </p:nvSpPr>
        <p:spPr>
          <a:xfrm>
            <a:off x="9110054" y="6700541"/>
            <a:ext cx="7944222" cy="800219"/>
          </a:xfrm>
          <a:prstGeom prst="rect">
            <a:avLst/>
          </a:prstGeom>
          <a:solidFill>
            <a:srgbClr val="006666"/>
          </a:solidFill>
        </p:spPr>
        <p:txBody>
          <a:bodyPr wrap="square" rtlCol="0">
            <a:spAutoFit/>
          </a:bodyPr>
          <a:lstStyle/>
          <a:p>
            <a:pPr algn="ctr"/>
            <a:r>
              <a:rPr lang="en-US" sz="2800" dirty="0">
                <a:solidFill>
                  <a:schemeClr val="bg1"/>
                </a:solidFill>
                <a:latin typeface="Century Schoolbook" panose="02040604050505020304" pitchFamily="18" charset="0"/>
              </a:rPr>
              <a:t>Combine Model Development and Training</a:t>
            </a:r>
          </a:p>
          <a:p>
            <a:endParaRPr lang="en-US" dirty="0"/>
          </a:p>
        </p:txBody>
      </p:sp>
      <p:sp>
        <p:nvSpPr>
          <p:cNvPr id="31" name="Rectangle 30"/>
          <p:cNvSpPr/>
          <p:nvPr/>
        </p:nvSpPr>
        <p:spPr>
          <a:xfrm>
            <a:off x="388356" y="9073617"/>
            <a:ext cx="8012235" cy="915817"/>
          </a:xfrm>
          <a:prstGeom prst="rect">
            <a:avLst/>
          </a:prstGeom>
          <a:solidFill>
            <a:srgbClr val="F5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5400000">
            <a:off x="8544193" y="8362827"/>
            <a:ext cx="517334" cy="445725"/>
          </a:xfrm>
          <a:prstGeom prst="triangle">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268230" y="8470542"/>
            <a:ext cx="407946" cy="236754"/>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5070</TotalTime>
  <Words>1813</Words>
  <Application>Microsoft Office PowerPoint</Application>
  <PresentationFormat>Custom</PresentationFormat>
  <Paragraphs>568</Paragraphs>
  <Slides>27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Arial Black</vt:lpstr>
      <vt:lpstr>Arial MT</vt:lpstr>
      <vt:lpstr>Calibri</vt:lpstr>
      <vt:lpstr>Cambria</vt:lpstr>
      <vt:lpstr>Century Schoolbook</vt:lpstr>
      <vt:lpstr>Corbel</vt:lpstr>
      <vt:lpstr>Noto Sans Symbols</vt:lpstr>
      <vt:lpstr>Times New Roman</vt:lpstr>
      <vt:lpstr>Wingdings</vt:lpstr>
      <vt:lpstr>Office Theme</vt:lpstr>
      <vt:lpstr>PowerPoint Presentation</vt:lpstr>
      <vt:lpstr>GROUP MEMBERS</vt:lpstr>
      <vt:lpstr>CONTENTS</vt:lpstr>
      <vt:lpstr>INTRODUCTION</vt:lpstr>
      <vt:lpstr>PowerPoint Presentation</vt:lpstr>
      <vt:lpstr>OBJECTIVE</vt:lpstr>
      <vt:lpstr>LITERATURE REVIEW</vt:lpstr>
      <vt:lpstr>PowerPoint Presentation</vt:lpstr>
      <vt:lpstr>METHODOLOGY</vt:lpstr>
      <vt:lpstr>WORKS UP TO MID SEMESTER</vt:lpstr>
      <vt:lpstr>RESULTS COMPARISON</vt:lpstr>
      <vt:lpstr>SPATIAL DATA COLLECTION</vt:lpstr>
      <vt:lpstr>SPATIAL DATA PROCESS</vt:lpstr>
      <vt:lpstr>MODEL SELECTION</vt:lpstr>
      <vt:lpstr>ADDING FEATURES </vt:lpstr>
      <vt:lpstr>RESULTS COMPARISON</vt:lpstr>
      <vt:lpstr>STATISTICAL TEST </vt:lpstr>
      <vt:lpstr>HYBRID MODEL DEVELOPMENT</vt:lpstr>
      <vt:lpstr>RESULT FROM HYBRID MODEL</vt:lpstr>
      <vt:lpstr>2. CNN and LSTM Prediction as an Input to Linear Regression </vt:lpstr>
      <vt:lpstr>RESULT FROM HYBRID MODEL</vt:lpstr>
      <vt:lpstr>PowerPoint Presentation</vt:lpstr>
      <vt:lpstr>PowerPoint Presentation</vt:lpstr>
      <vt:lpstr>CONCLUSION</vt:lpstr>
      <vt:lpstr>Project Deliverables and Gantt chart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project</dc:title>
  <dc:creator>Thanujan</dc:creator>
  <cp:lastModifiedBy>Thanujan</cp:lastModifiedBy>
  <cp:revision>228</cp:revision>
  <dcterms:created xsi:type="dcterms:W3CDTF">2025-01-27T05:12:48Z</dcterms:created>
  <dcterms:modified xsi:type="dcterms:W3CDTF">2025-08-21T09:16:31Z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Microsoft® PowerPoint® 2016</vt:lpwstr>
  </property>
  <property fmtid="{D5CDD505-2E9C-101B-9397-08002B2CF9AE}" pid="4" name="LastSaved">
    <vt:filetime>2025-01-27T00:00:00Z</vt:filetime>
  </property>
  <property fmtid="{D5CDD505-2E9C-101B-9397-08002B2CF9AE}" pid="5" name="Producer">
    <vt:lpwstr>Microsoft® PowerPoint® 2016</vt:lpwstr>
  </property>
</Properties>
</file>